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0" r:id="rId7"/>
    <p:sldId id="261" r:id="rId8"/>
    <p:sldId id="262" r:id="rId9"/>
    <p:sldId id="264"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1E"/>
    <a:srgbClr val="005426"/>
    <a:srgbClr val="A907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A10DE0-F9CC-4438-84EE-011EE4134D08}" type="datetimeFigureOut">
              <a:rPr lang="en-US" smtClean="0"/>
              <a:t>5/2/2011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00CC814-AC2C-4795-A228-752852CC1A2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DA10DE0-F9CC-4438-84EE-011EE4134D08}" type="datetimeFigureOut">
              <a:rPr lang="en-US" smtClean="0"/>
              <a:t>5/2/2011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00CC814-AC2C-4795-A228-752852CC1A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A10DE0-F9CC-4438-84EE-011EE4134D08}" type="datetimeFigureOut">
              <a:rPr lang="en-US" smtClean="0"/>
              <a:t>5/2/2011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00CC814-AC2C-4795-A228-752852CC1A2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A10DE0-F9CC-4438-84EE-011EE4134D08}" type="datetimeFigureOut">
              <a:rPr lang="en-US" smtClean="0"/>
              <a:t>5/2/2011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CC814-AC2C-4795-A228-752852CC1A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DA10DE0-F9CC-4438-84EE-011EE4134D08}" type="datetimeFigureOut">
              <a:rPr lang="en-US" smtClean="0"/>
              <a:t>5/2/2011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0CC814-AC2C-4795-A228-752852CC1A20}"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A10DE0-F9CC-4438-84EE-011EE4134D08}" type="datetimeFigureOut">
              <a:rPr lang="en-US" smtClean="0"/>
              <a:t>5/2/2011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00CC814-AC2C-4795-A228-752852CC1A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ZUcfJv0paMA/TZIPDjXTmbI/AAAAAAAAAEI/lpK1VgUv4l8/s250/cartel_semana_santa_malaga_2011.jpg"/>
          <p:cNvPicPr/>
          <p:nvPr/>
        </p:nvPicPr>
        <p:blipFill>
          <a:blip r:embed="rId2" cstate="print"/>
          <a:srcRect/>
          <a:stretch>
            <a:fillRect/>
          </a:stretch>
        </p:blipFill>
        <p:spPr bwMode="auto">
          <a:xfrm>
            <a:off x="381000" y="533400"/>
            <a:ext cx="4410075" cy="5562599"/>
          </a:xfrm>
          <a:prstGeom prst="rect">
            <a:avLst/>
          </a:prstGeom>
          <a:noFill/>
          <a:ln w="9525">
            <a:noFill/>
            <a:miter lim="800000"/>
            <a:headEnd/>
            <a:tailEnd/>
          </a:ln>
        </p:spPr>
      </p:pic>
      <p:sp>
        <p:nvSpPr>
          <p:cNvPr id="5" name="Rectangle 4"/>
          <p:cNvSpPr/>
          <p:nvPr/>
        </p:nvSpPr>
        <p:spPr>
          <a:xfrm>
            <a:off x="4953000" y="1600200"/>
            <a:ext cx="2715808"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Semana</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Santa</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a:t>
            </a:r>
          </a:p>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Espa</a:t>
            </a:r>
            <a:r>
              <a:rPr lang="es-ES_tradn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ña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962400"/>
            <a:ext cx="7543800" cy="2169825"/>
          </a:xfrm>
          <a:prstGeom prst="rect">
            <a:avLst/>
          </a:prstGeom>
        </p:spPr>
        <p:txBody>
          <a:bodyPr wrap="square">
            <a:spAutoFit/>
          </a:bodyPr>
          <a:lstStyle/>
          <a:p>
            <a:pPr>
              <a:lnSpc>
                <a:spcPct val="150000"/>
              </a:lnSpc>
            </a:pPr>
            <a:r>
              <a:rPr lang="en-US" dirty="0" smtClean="0"/>
              <a:t>A </a:t>
            </a:r>
            <a:r>
              <a:rPr lang="en-US" i="1" dirty="0" err="1" smtClean="0">
                <a:solidFill>
                  <a:schemeClr val="tx2">
                    <a:lumMod val="75000"/>
                  </a:schemeClr>
                </a:solidFill>
              </a:rPr>
              <a:t>saeta</a:t>
            </a:r>
            <a:r>
              <a:rPr lang="en-US" dirty="0" smtClean="0"/>
              <a:t>, an outburst of flamenco song, is an element of </a:t>
            </a:r>
            <a:r>
              <a:rPr lang="en-US" dirty="0" err="1" smtClean="0"/>
              <a:t>Semana</a:t>
            </a:r>
            <a:r>
              <a:rPr lang="en-US" dirty="0" smtClean="0"/>
              <a:t> Santa particular to the south of Spain. In the old days </a:t>
            </a:r>
            <a:r>
              <a:rPr lang="en-US" i="1" dirty="0" err="1" smtClean="0">
                <a:solidFill>
                  <a:schemeClr val="tx2">
                    <a:lumMod val="75000"/>
                  </a:schemeClr>
                </a:solidFill>
              </a:rPr>
              <a:t>saetas</a:t>
            </a:r>
            <a:r>
              <a:rPr lang="en-US" i="1" dirty="0" smtClean="0">
                <a:solidFill>
                  <a:schemeClr val="tx2">
                    <a:lumMod val="75000"/>
                  </a:schemeClr>
                </a:solidFill>
              </a:rPr>
              <a:t> </a:t>
            </a:r>
            <a:r>
              <a:rPr lang="en-US" dirty="0" smtClean="0"/>
              <a:t>were spontaneously s</a:t>
            </a:r>
            <a:r>
              <a:rPr lang="en-US" dirty="0" smtClean="0"/>
              <a:t>ung from one of the balconies in the narrow streets of the city. Today they are mainly preplanned and the procession will stop and listen to the song until it is over.</a:t>
            </a:r>
            <a:endParaRPr lang="en-US" dirty="0"/>
          </a:p>
        </p:txBody>
      </p:sp>
      <p:pic>
        <p:nvPicPr>
          <p:cNvPr id="20482" name="Picture 2" descr="http://www.enviadoespecial.es/wp-content/uploads/2010/04/saeta.jpg"/>
          <p:cNvPicPr>
            <a:picLocks noChangeAspect="1" noChangeArrowheads="1"/>
          </p:cNvPicPr>
          <p:nvPr/>
        </p:nvPicPr>
        <p:blipFill>
          <a:blip r:embed="rId2" cstate="print"/>
          <a:srcRect/>
          <a:stretch>
            <a:fillRect/>
          </a:stretch>
        </p:blipFill>
        <p:spPr bwMode="auto">
          <a:xfrm>
            <a:off x="2133600" y="838200"/>
            <a:ext cx="3883477" cy="27184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648200" y="588749"/>
            <a:ext cx="33528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Whether you are a local or a tourist, if you are religious or not, it is difficult not to be moved by the processions.  </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For some,  </a:t>
            </a:r>
            <a:r>
              <a:rPr kumimoji="0" lang="en-US" b="0" i="0" u="none" strike="noStrike" cap="none" normalizeH="0" baseline="0" dirty="0" err="1" smtClean="0">
                <a:ln>
                  <a:noFill/>
                </a:ln>
                <a:solidFill>
                  <a:srgbClr val="FF0000"/>
                </a:solidFill>
                <a:effectLst/>
                <a:latin typeface="+mj-lt"/>
                <a:ea typeface="Times New Roman" pitchFamily="18" charset="0"/>
                <a:cs typeface="Arial" pitchFamily="34" charset="0"/>
              </a:rPr>
              <a:t>Semana</a:t>
            </a:r>
            <a:r>
              <a:rPr kumimoji="0" lang="en-US" b="0" i="0" u="none" strike="noStrike" cap="none" normalizeH="0" baseline="0" dirty="0" smtClean="0">
                <a:ln>
                  <a:noFill/>
                </a:ln>
                <a:solidFill>
                  <a:srgbClr val="FF0000"/>
                </a:solidFill>
                <a:effectLst/>
                <a:latin typeface="+mj-lt"/>
                <a:ea typeface="Times New Roman" pitchFamily="18" charset="0"/>
                <a:cs typeface="Arial" pitchFamily="34" charset="0"/>
              </a:rPr>
              <a:t> Santa</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 is a fun filled fiesta time, for others it is a week of ritual and reflection. </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Holy Week in </a:t>
            </a:r>
            <a:r>
              <a:rPr kumimoji="0" lang="en-US" b="0" i="0" u="none" strike="noStrike" cap="none" normalizeH="0" baseline="0" dirty="0" err="1" smtClean="0">
                <a:ln>
                  <a:noFill/>
                </a:ln>
                <a:solidFill>
                  <a:srgbClr val="00B050"/>
                </a:solidFill>
                <a:effectLst/>
                <a:latin typeface="+mj-lt"/>
                <a:ea typeface="Times New Roman" pitchFamily="18" charset="0"/>
                <a:cs typeface="Arial" pitchFamily="34" charset="0"/>
              </a:rPr>
              <a:t>Andalucia</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 is a tradition that has been an integral part of the culture for 500 years and which reflects the spirit of the people.  </a:t>
            </a:r>
            <a:endParaRPr kumimoji="0" lang="en-US" b="0" i="0" u="none" strike="noStrike" cap="none" normalizeH="0" baseline="0" dirty="0" smtClean="0">
              <a:ln>
                <a:noFill/>
              </a:ln>
              <a:solidFill>
                <a:schemeClr val="tx1"/>
              </a:solidFill>
              <a:effectLst/>
              <a:latin typeface="+mj-lt"/>
              <a:cs typeface="Arial" pitchFamily="34" charset="0"/>
            </a:endParaRPr>
          </a:p>
        </p:txBody>
      </p:sp>
      <p:pic>
        <p:nvPicPr>
          <p:cNvPr id="4" name="Picture 2" descr="http://blog.donquijote.org/photos/galeria_de_prueba/images/654/original.aspx"/>
          <p:cNvPicPr>
            <a:picLocks noChangeAspect="1" noChangeArrowheads="1"/>
          </p:cNvPicPr>
          <p:nvPr/>
        </p:nvPicPr>
        <p:blipFill>
          <a:blip r:embed="rId2" cstate="print"/>
          <a:srcRect/>
          <a:stretch>
            <a:fillRect/>
          </a:stretch>
        </p:blipFill>
        <p:spPr bwMode="auto">
          <a:xfrm>
            <a:off x="228600" y="228600"/>
            <a:ext cx="4327419" cy="2895600"/>
          </a:xfrm>
          <a:prstGeom prst="rect">
            <a:avLst/>
          </a:prstGeom>
          <a:noFill/>
        </p:spPr>
      </p:pic>
      <p:pic>
        <p:nvPicPr>
          <p:cNvPr id="23556" name="Picture 4"/>
          <p:cNvPicPr>
            <a:picLocks noChangeAspect="1" noChangeArrowheads="1"/>
          </p:cNvPicPr>
          <p:nvPr/>
        </p:nvPicPr>
        <p:blipFill>
          <a:blip r:embed="rId3" cstate="print"/>
          <a:srcRect/>
          <a:stretch>
            <a:fillRect/>
          </a:stretch>
        </p:blipFill>
        <p:spPr bwMode="auto">
          <a:xfrm>
            <a:off x="533400" y="3276600"/>
            <a:ext cx="3590925" cy="3162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228600"/>
            <a:ext cx="3581400" cy="6186309"/>
          </a:xfrm>
          <a:prstGeom prst="rect">
            <a:avLst/>
          </a:prstGeom>
        </p:spPr>
        <p:txBody>
          <a:bodyPr wrap="square">
            <a:spAutoFit/>
          </a:bodyPr>
          <a:lstStyle/>
          <a:p>
            <a:r>
              <a:rPr lang="en-US" b="1" u="sng" dirty="0" smtClean="0">
                <a:solidFill>
                  <a:schemeClr val="accent2">
                    <a:lumMod val="75000"/>
                  </a:schemeClr>
                </a:solidFill>
              </a:rPr>
              <a:t>What is </a:t>
            </a:r>
            <a:r>
              <a:rPr lang="en-US" b="1" u="sng" dirty="0" err="1" smtClean="0">
                <a:solidFill>
                  <a:schemeClr val="accent2">
                    <a:lumMod val="75000"/>
                  </a:schemeClr>
                </a:solidFill>
              </a:rPr>
              <a:t>Semana</a:t>
            </a:r>
            <a:r>
              <a:rPr lang="en-US" b="1" u="sng" dirty="0" smtClean="0">
                <a:solidFill>
                  <a:schemeClr val="accent2">
                    <a:lumMod val="75000"/>
                  </a:schemeClr>
                </a:solidFill>
              </a:rPr>
              <a:t> Santa?</a:t>
            </a:r>
          </a:p>
          <a:p>
            <a:pPr>
              <a:lnSpc>
                <a:spcPct val="150000"/>
              </a:lnSpc>
            </a:pPr>
            <a:endParaRPr lang="en-US" b="1" u="sng" dirty="0" smtClean="0">
              <a:solidFill>
                <a:schemeClr val="accent2">
                  <a:lumMod val="75000"/>
                </a:schemeClr>
              </a:solidFill>
            </a:endParaRPr>
          </a:p>
          <a:p>
            <a:pPr>
              <a:lnSpc>
                <a:spcPct val="150000"/>
              </a:lnSpc>
            </a:pPr>
            <a:r>
              <a:rPr lang="en-US" dirty="0" err="1" smtClean="0"/>
              <a:t>Semana</a:t>
            </a:r>
            <a:r>
              <a:rPr lang="en-US" dirty="0" smtClean="0"/>
              <a:t> Santa (or Holy Week) is the Spanish name for Easter. It dates back to the 16th century when the Church decided to present the story of the Passion of Christ in a way that the average person could understand. It was decided that the best way to do this would be a series of processions through the streets, depicting scenes from the story of the fall and rise again of Jesus Christ. </a:t>
            </a:r>
            <a:endParaRPr lang="en-US" dirty="0"/>
          </a:p>
        </p:txBody>
      </p:sp>
      <p:pic>
        <p:nvPicPr>
          <p:cNvPr id="4" name="Picture 3" descr="Trono Expiracion, Holy Week Malaga"/>
          <p:cNvPicPr/>
          <p:nvPr/>
        </p:nvPicPr>
        <p:blipFill>
          <a:blip r:embed="rId2" cstate="print"/>
          <a:srcRect/>
          <a:stretch>
            <a:fillRect/>
          </a:stretch>
        </p:blipFill>
        <p:spPr bwMode="auto">
          <a:xfrm>
            <a:off x="533400" y="914400"/>
            <a:ext cx="3552825" cy="5067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391400" cy="3970318"/>
          </a:xfrm>
          <a:prstGeom prst="rect">
            <a:avLst/>
          </a:prstGeom>
        </p:spPr>
        <p:txBody>
          <a:bodyPr wrap="square">
            <a:spAutoFit/>
          </a:bodyPr>
          <a:lstStyle/>
          <a:p>
            <a:r>
              <a:rPr lang="en-US" b="1" dirty="0" smtClean="0">
                <a:solidFill>
                  <a:srgbClr val="7030A0"/>
                </a:solidFill>
              </a:rPr>
              <a:t>Where is </a:t>
            </a:r>
            <a:r>
              <a:rPr lang="en-US" b="1" dirty="0" err="1" smtClean="0">
                <a:solidFill>
                  <a:srgbClr val="7030A0"/>
                </a:solidFill>
              </a:rPr>
              <a:t>Semana</a:t>
            </a:r>
            <a:r>
              <a:rPr lang="en-US" b="1" dirty="0" smtClean="0">
                <a:solidFill>
                  <a:srgbClr val="7030A0"/>
                </a:solidFill>
              </a:rPr>
              <a:t> Santa celebrated?</a:t>
            </a:r>
          </a:p>
          <a:p>
            <a:endParaRPr lang="en-US" u="sng" dirty="0" smtClean="0">
              <a:solidFill>
                <a:srgbClr val="7030A0"/>
              </a:solidFill>
            </a:endParaRPr>
          </a:p>
          <a:p>
            <a:pPr>
              <a:lnSpc>
                <a:spcPct val="150000"/>
              </a:lnSpc>
            </a:pPr>
            <a:r>
              <a:rPr lang="en-US" dirty="0" smtClean="0"/>
              <a:t>The celebration of </a:t>
            </a:r>
            <a:r>
              <a:rPr lang="en-US" dirty="0" err="1" smtClean="0"/>
              <a:t>Semana</a:t>
            </a:r>
            <a:r>
              <a:rPr lang="en-US" dirty="0" smtClean="0"/>
              <a:t> Santa is most extravagant in </a:t>
            </a:r>
            <a:r>
              <a:rPr lang="en-US" dirty="0" smtClean="0">
                <a:solidFill>
                  <a:srgbClr val="00B050"/>
                </a:solidFill>
              </a:rPr>
              <a:t>Andalusia</a:t>
            </a:r>
            <a:r>
              <a:rPr lang="en-US" dirty="0" smtClean="0"/>
              <a:t>, Especially in the cities of </a:t>
            </a:r>
            <a:r>
              <a:rPr lang="en-US" dirty="0" err="1" smtClean="0">
                <a:solidFill>
                  <a:srgbClr val="7030A0"/>
                </a:solidFill>
              </a:rPr>
              <a:t>Sevilla</a:t>
            </a:r>
            <a:r>
              <a:rPr lang="en-US" dirty="0" smtClean="0"/>
              <a:t> and </a:t>
            </a:r>
            <a:r>
              <a:rPr lang="en-US" dirty="0" err="1" smtClean="0">
                <a:solidFill>
                  <a:srgbClr val="7030A0"/>
                </a:solidFill>
              </a:rPr>
              <a:t>Málaga</a:t>
            </a:r>
            <a:r>
              <a:rPr lang="en-US" dirty="0" smtClean="0"/>
              <a:t> although any Spaniard who is not from </a:t>
            </a:r>
            <a:r>
              <a:rPr lang="en-US" dirty="0" smtClean="0">
                <a:solidFill>
                  <a:srgbClr val="00B050"/>
                </a:solidFill>
              </a:rPr>
              <a:t>Andalusia</a:t>
            </a:r>
            <a:r>
              <a:rPr lang="en-US" dirty="0" smtClean="0"/>
              <a:t> will tell you that </a:t>
            </a:r>
            <a:r>
              <a:rPr lang="en-US" dirty="0" smtClean="0">
                <a:solidFill>
                  <a:srgbClr val="00B050"/>
                </a:solidFill>
              </a:rPr>
              <a:t>Andalusia's </a:t>
            </a:r>
            <a:r>
              <a:rPr lang="en-US" dirty="0" smtClean="0"/>
              <a:t>version is not the true </a:t>
            </a:r>
            <a:r>
              <a:rPr lang="en-US" dirty="0" err="1" smtClean="0"/>
              <a:t>Semana</a:t>
            </a:r>
            <a:r>
              <a:rPr lang="en-US" dirty="0" smtClean="0"/>
              <a:t> Santa. They will tell you that the true </a:t>
            </a:r>
            <a:r>
              <a:rPr lang="en-US" dirty="0" err="1" smtClean="0"/>
              <a:t>Semana</a:t>
            </a:r>
            <a:r>
              <a:rPr lang="en-US" dirty="0" smtClean="0"/>
              <a:t> Santa is in </a:t>
            </a:r>
            <a:r>
              <a:rPr lang="en-US" dirty="0" smtClean="0">
                <a:solidFill>
                  <a:srgbClr val="A90750"/>
                </a:solidFill>
              </a:rPr>
              <a:t>the region of </a:t>
            </a:r>
            <a:r>
              <a:rPr lang="en-US" dirty="0" err="1" smtClean="0">
                <a:solidFill>
                  <a:srgbClr val="A90750"/>
                </a:solidFill>
              </a:rPr>
              <a:t>Castilla</a:t>
            </a:r>
            <a:r>
              <a:rPr lang="en-US" dirty="0" smtClean="0">
                <a:solidFill>
                  <a:srgbClr val="A90750"/>
                </a:solidFill>
              </a:rPr>
              <a:t>-Leon </a:t>
            </a:r>
            <a:r>
              <a:rPr lang="en-US" dirty="0" smtClean="0"/>
              <a:t>- in particular </a:t>
            </a:r>
            <a:r>
              <a:rPr lang="en-US" dirty="0" smtClean="0">
                <a:solidFill>
                  <a:srgbClr val="002060"/>
                </a:solidFill>
              </a:rPr>
              <a:t>Zamora</a:t>
            </a:r>
            <a:r>
              <a:rPr lang="en-US" dirty="0" smtClean="0"/>
              <a:t> and </a:t>
            </a:r>
            <a:r>
              <a:rPr lang="en-US" dirty="0" smtClean="0">
                <a:solidFill>
                  <a:srgbClr val="002060"/>
                </a:solidFill>
              </a:rPr>
              <a:t>Valladolid</a:t>
            </a:r>
            <a:r>
              <a:rPr lang="en-US" dirty="0" smtClean="0"/>
              <a:t>, but also in </a:t>
            </a:r>
            <a:r>
              <a:rPr lang="en-US" dirty="0" smtClean="0">
                <a:solidFill>
                  <a:srgbClr val="002060"/>
                </a:solidFill>
              </a:rPr>
              <a:t>Salamanca</a:t>
            </a:r>
            <a:r>
              <a:rPr lang="en-US" dirty="0" smtClean="0"/>
              <a:t>,</a:t>
            </a:r>
            <a:r>
              <a:rPr lang="en-US" dirty="0" smtClean="0">
                <a:solidFill>
                  <a:srgbClr val="002060"/>
                </a:solidFill>
              </a:rPr>
              <a:t> Avila </a:t>
            </a:r>
            <a:r>
              <a:rPr lang="en-US" dirty="0" smtClean="0"/>
              <a:t>and </a:t>
            </a:r>
            <a:r>
              <a:rPr lang="en-US" dirty="0" smtClean="0">
                <a:solidFill>
                  <a:srgbClr val="002060"/>
                </a:solidFill>
              </a:rPr>
              <a:t>Segovia</a:t>
            </a:r>
            <a:r>
              <a:rPr lang="en-US" dirty="0" smtClean="0"/>
              <a:t>. </a:t>
            </a:r>
            <a:r>
              <a:rPr lang="en-US" dirty="0" smtClean="0">
                <a:solidFill>
                  <a:srgbClr val="C00000"/>
                </a:solidFill>
              </a:rPr>
              <a:t> Toledo </a:t>
            </a:r>
            <a:r>
              <a:rPr lang="en-US" dirty="0" smtClean="0"/>
              <a:t>is also a major focal point for </a:t>
            </a:r>
            <a:r>
              <a:rPr lang="en-US" dirty="0" err="1" smtClean="0"/>
              <a:t>Semana</a:t>
            </a:r>
            <a:r>
              <a:rPr lang="en-US" dirty="0" smtClean="0"/>
              <a:t> Santa and is the nearest </a:t>
            </a:r>
            <a:r>
              <a:rPr lang="en-US" dirty="0" err="1" smtClean="0"/>
              <a:t>Semana</a:t>
            </a:r>
            <a:r>
              <a:rPr lang="en-US" dirty="0" smtClean="0"/>
              <a:t> Santa city to the capital of Spain,</a:t>
            </a:r>
            <a:r>
              <a:rPr lang="en-US" dirty="0" smtClean="0">
                <a:solidFill>
                  <a:srgbClr val="C00000"/>
                </a:solidFill>
              </a:rPr>
              <a:t> </a:t>
            </a:r>
            <a:r>
              <a:rPr lang="en-US" dirty="0" smtClean="0">
                <a:solidFill>
                  <a:srgbClr val="00B0F0"/>
                </a:solidFill>
              </a:rPr>
              <a:t>Madrid</a:t>
            </a:r>
            <a:r>
              <a:rPr lang="en-US" dirty="0" smtClean="0"/>
              <a:t>.</a:t>
            </a:r>
            <a:endParaRPr lang="en-US" dirty="0"/>
          </a:p>
        </p:txBody>
      </p:sp>
      <p:pic>
        <p:nvPicPr>
          <p:cNvPr id="1026" name="Picture 2" descr="http://www.historiae.org/images/Spain-regions2_000.jpg"/>
          <p:cNvPicPr>
            <a:picLocks noChangeAspect="1" noChangeArrowheads="1"/>
          </p:cNvPicPr>
          <p:nvPr/>
        </p:nvPicPr>
        <p:blipFill>
          <a:blip r:embed="rId2" cstate="print"/>
          <a:srcRect/>
          <a:stretch>
            <a:fillRect/>
          </a:stretch>
        </p:blipFill>
        <p:spPr bwMode="auto">
          <a:xfrm>
            <a:off x="533400" y="4160344"/>
            <a:ext cx="3048000" cy="2697656"/>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3810001" y="3975963"/>
            <a:ext cx="3810000" cy="2882037"/>
          </a:xfrm>
          <a:prstGeom prst="rect">
            <a:avLst/>
          </a:prstGeom>
          <a:noFill/>
          <a:ln w="9525">
            <a:noFill/>
            <a:miter lim="800000"/>
            <a:headEnd/>
            <a:tailEnd/>
          </a:ln>
        </p:spPr>
      </p:pic>
      <p:cxnSp>
        <p:nvCxnSpPr>
          <p:cNvPr id="11" name="Straight Arrow Connector 10"/>
          <p:cNvCxnSpPr/>
          <p:nvPr/>
        </p:nvCxnSpPr>
        <p:spPr>
          <a:xfrm rot="16200000" flipH="1">
            <a:off x="2476500" y="3695700"/>
            <a:ext cx="480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828800" y="3124200"/>
            <a:ext cx="4419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38400" y="3276600"/>
            <a:ext cx="2667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124200" y="3352800"/>
            <a:ext cx="2057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4038600" y="3581400"/>
            <a:ext cx="1752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90800" y="4191000"/>
            <a:ext cx="2895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4229100" y="4152900"/>
            <a:ext cx="2133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2895600" cy="6740307"/>
          </a:xfrm>
          <a:prstGeom prst="rect">
            <a:avLst/>
          </a:prstGeom>
        </p:spPr>
        <p:txBody>
          <a:bodyPr wrap="square">
            <a:spAutoFit/>
          </a:bodyPr>
          <a:lstStyle/>
          <a:p>
            <a:pPr>
              <a:lnSpc>
                <a:spcPct val="150000"/>
              </a:lnSpc>
            </a:pPr>
            <a:r>
              <a:rPr lang="en-US" dirty="0" smtClean="0"/>
              <a:t>On each day of the Holy week there are various processions, from each brotherhood, </a:t>
            </a:r>
            <a:r>
              <a:rPr lang="en-US" i="1" dirty="0" err="1" smtClean="0">
                <a:solidFill>
                  <a:schemeClr val="accent6">
                    <a:lumMod val="75000"/>
                  </a:schemeClr>
                </a:solidFill>
              </a:rPr>
              <a:t>hermandad</a:t>
            </a:r>
            <a:r>
              <a:rPr lang="en-US" dirty="0" smtClean="0"/>
              <a:t> </a:t>
            </a:r>
            <a:r>
              <a:rPr lang="en-US" dirty="0"/>
              <a:t>or </a:t>
            </a:r>
            <a:r>
              <a:rPr lang="en-US" i="1" dirty="0" err="1" smtClean="0">
                <a:solidFill>
                  <a:schemeClr val="accent6">
                    <a:lumMod val="75000"/>
                  </a:schemeClr>
                </a:solidFill>
              </a:rPr>
              <a:t>cofradía</a:t>
            </a:r>
            <a:r>
              <a:rPr lang="en-US" dirty="0" smtClean="0"/>
              <a:t>, in the city. These </a:t>
            </a:r>
            <a:r>
              <a:rPr lang="en-US" dirty="0" err="1" smtClean="0"/>
              <a:t>botherhoods</a:t>
            </a:r>
            <a:r>
              <a:rPr lang="en-US" dirty="0" smtClean="0"/>
              <a:t> originated mostly </a:t>
            </a:r>
            <a:r>
              <a:rPr lang="en-US" dirty="0"/>
              <a:t>in the 16</a:t>
            </a:r>
            <a:r>
              <a:rPr lang="en-US" baseline="30000" dirty="0"/>
              <a:t>th</a:t>
            </a:r>
            <a:r>
              <a:rPr lang="en-US" dirty="0"/>
              <a:t> and 17</a:t>
            </a:r>
            <a:r>
              <a:rPr lang="en-US" baseline="30000" dirty="0"/>
              <a:t>th</a:t>
            </a:r>
            <a:r>
              <a:rPr lang="en-US" dirty="0"/>
              <a:t> centuries. Being a member of a </a:t>
            </a:r>
            <a:r>
              <a:rPr lang="en-US" i="1" dirty="0" err="1">
                <a:solidFill>
                  <a:schemeClr val="accent6">
                    <a:lumMod val="75000"/>
                  </a:schemeClr>
                </a:solidFill>
              </a:rPr>
              <a:t>cofradía</a:t>
            </a:r>
            <a:r>
              <a:rPr lang="en-US" dirty="0">
                <a:solidFill>
                  <a:schemeClr val="accent6">
                    <a:lumMod val="75000"/>
                  </a:schemeClr>
                </a:solidFill>
              </a:rPr>
              <a:t> </a:t>
            </a:r>
            <a:r>
              <a:rPr lang="en-US" dirty="0"/>
              <a:t>used to mean you were at least a pillar of society and very possibly a rich </a:t>
            </a:r>
            <a:r>
              <a:rPr lang="en-US" dirty="0" smtClean="0"/>
              <a:t>man. The </a:t>
            </a:r>
            <a:r>
              <a:rPr lang="en-US" dirty="0"/>
              <a:t>largest </a:t>
            </a:r>
            <a:r>
              <a:rPr lang="en-US" i="1" dirty="0" err="1">
                <a:solidFill>
                  <a:schemeClr val="accent6">
                    <a:lumMod val="75000"/>
                  </a:schemeClr>
                </a:solidFill>
              </a:rPr>
              <a:t>cofradía</a:t>
            </a:r>
            <a:r>
              <a:rPr lang="en-US" i="1" dirty="0"/>
              <a:t> </a:t>
            </a:r>
            <a:r>
              <a:rPr lang="en-US" dirty="0"/>
              <a:t>in Seville, the </a:t>
            </a:r>
            <a:r>
              <a:rPr lang="en-US" i="1" dirty="0"/>
              <a:t>Gran </a:t>
            </a:r>
            <a:r>
              <a:rPr lang="en-US" i="1" dirty="0" err="1"/>
              <a:t>Poder</a:t>
            </a:r>
            <a:r>
              <a:rPr lang="en-US" dirty="0"/>
              <a:t>, has over 2,000 members</a:t>
            </a:r>
            <a:r>
              <a:rPr lang="en-US" dirty="0" smtClean="0"/>
              <a:t> </a:t>
            </a:r>
            <a:endParaRPr lang="en-US" dirty="0"/>
          </a:p>
        </p:txBody>
      </p:sp>
      <p:pic>
        <p:nvPicPr>
          <p:cNvPr id="3" name="Picture 2" descr="The Zamarrilla on her trono, Holy Week Malaga"/>
          <p:cNvPicPr/>
          <p:nvPr/>
        </p:nvPicPr>
        <p:blipFill>
          <a:blip r:embed="rId2" cstate="print"/>
          <a:srcRect/>
          <a:stretch>
            <a:fillRect/>
          </a:stretch>
        </p:blipFill>
        <p:spPr bwMode="auto">
          <a:xfrm>
            <a:off x="3276600" y="914400"/>
            <a:ext cx="4800600" cy="5029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7543800" cy="2169825"/>
          </a:xfrm>
          <a:prstGeom prst="rect">
            <a:avLst/>
          </a:prstGeom>
        </p:spPr>
        <p:txBody>
          <a:bodyPr wrap="square">
            <a:spAutoFit/>
          </a:bodyPr>
          <a:lstStyle/>
          <a:p>
            <a:pPr>
              <a:lnSpc>
                <a:spcPct val="150000"/>
              </a:lnSpc>
            </a:pPr>
            <a:r>
              <a:rPr lang="en-US" dirty="0" smtClean="0"/>
              <a:t>Ornate floats,</a:t>
            </a:r>
            <a:r>
              <a:rPr lang="en-US" dirty="0" smtClean="0">
                <a:solidFill>
                  <a:schemeClr val="tx2">
                    <a:lumMod val="75000"/>
                  </a:schemeClr>
                </a:solidFill>
              </a:rPr>
              <a:t> </a:t>
            </a:r>
            <a:r>
              <a:rPr lang="en-US" i="1" dirty="0" err="1" smtClean="0">
                <a:solidFill>
                  <a:schemeClr val="tx2">
                    <a:lumMod val="75000"/>
                  </a:schemeClr>
                </a:solidFill>
              </a:rPr>
              <a:t>pasos</a:t>
            </a:r>
            <a:r>
              <a:rPr lang="en-US" i="1" dirty="0"/>
              <a:t> </a:t>
            </a:r>
            <a:r>
              <a:rPr lang="en-US" i="1" dirty="0" smtClean="0"/>
              <a:t>or </a:t>
            </a:r>
            <a:r>
              <a:rPr lang="en-US" i="1" dirty="0" err="1" smtClean="0">
                <a:solidFill>
                  <a:srgbClr val="7030A0"/>
                </a:solidFill>
              </a:rPr>
              <a:t>tronos</a:t>
            </a:r>
            <a:r>
              <a:rPr lang="en-US" i="1" dirty="0" smtClean="0"/>
              <a:t> </a:t>
            </a:r>
            <a:r>
              <a:rPr lang="en-US" dirty="0" smtClean="0"/>
              <a:t>are carried from their church to the cathedral and back again. Many brotherhoods carry two floats, one with Christ and one with his mourning mother, Mary the Virgin. The best floats, many decorated in gold and silver, date back to the 16th and 17th centuries and can still be seen today.</a:t>
            </a:r>
            <a:endParaRPr lang="en-US" dirty="0"/>
          </a:p>
        </p:txBody>
      </p:sp>
      <p:pic>
        <p:nvPicPr>
          <p:cNvPr id="4" name="Picture 3" descr="Holy Week in Malaga"/>
          <p:cNvPicPr/>
          <p:nvPr/>
        </p:nvPicPr>
        <p:blipFill>
          <a:blip r:embed="rId2" cstate="print"/>
          <a:srcRect/>
          <a:stretch>
            <a:fillRect/>
          </a:stretch>
        </p:blipFill>
        <p:spPr bwMode="auto">
          <a:xfrm>
            <a:off x="5410200" y="2209800"/>
            <a:ext cx="2590800" cy="3886200"/>
          </a:xfrm>
          <a:prstGeom prst="rect">
            <a:avLst/>
          </a:prstGeom>
          <a:noFill/>
          <a:ln w="9525">
            <a:noFill/>
            <a:miter lim="800000"/>
            <a:headEnd/>
            <a:tailEnd/>
          </a:ln>
        </p:spPr>
      </p:pic>
      <p:pic>
        <p:nvPicPr>
          <p:cNvPr id="21506" name="Picture 2" descr="http://www.senoriodecortes.com/Semana-Santa.jpg"/>
          <p:cNvPicPr>
            <a:picLocks noChangeAspect="1" noChangeArrowheads="1"/>
          </p:cNvPicPr>
          <p:nvPr/>
        </p:nvPicPr>
        <p:blipFill>
          <a:blip r:embed="rId3" cstate="print"/>
          <a:srcRect/>
          <a:stretch>
            <a:fillRect/>
          </a:stretch>
        </p:blipFill>
        <p:spPr bwMode="auto">
          <a:xfrm>
            <a:off x="152400" y="2286000"/>
            <a:ext cx="5239489" cy="36575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7772400" cy="1754326"/>
          </a:xfrm>
          <a:prstGeom prst="rect">
            <a:avLst/>
          </a:prstGeom>
        </p:spPr>
        <p:txBody>
          <a:bodyPr wrap="square">
            <a:spAutoFit/>
          </a:bodyPr>
          <a:lstStyle/>
          <a:p>
            <a:pPr>
              <a:lnSpc>
                <a:spcPct val="150000"/>
              </a:lnSpc>
            </a:pPr>
            <a:r>
              <a:rPr lang="en-US" dirty="0" smtClean="0"/>
              <a:t>The floats weigh a lot, especially the floats that are carried in Andalusia.  It takes many strong men to carry the </a:t>
            </a:r>
            <a:r>
              <a:rPr lang="en-US" i="1" dirty="0" err="1" smtClean="0">
                <a:solidFill>
                  <a:schemeClr val="tx2">
                    <a:lumMod val="75000"/>
                  </a:schemeClr>
                </a:solidFill>
              </a:rPr>
              <a:t>pasos</a:t>
            </a:r>
            <a:r>
              <a:rPr lang="en-US" i="1" dirty="0" smtClean="0"/>
              <a:t> or </a:t>
            </a:r>
            <a:r>
              <a:rPr lang="en-US" i="1" dirty="0" err="1" smtClean="0">
                <a:solidFill>
                  <a:srgbClr val="7030A0"/>
                </a:solidFill>
              </a:rPr>
              <a:t>tronos</a:t>
            </a:r>
            <a:r>
              <a:rPr lang="en-US" dirty="0" smtClean="0"/>
              <a:t> through the streets for hours.  These men who are honored to experience the pain and participate in the processions are called </a:t>
            </a:r>
            <a:r>
              <a:rPr lang="en-US" i="1" dirty="0" err="1" smtClean="0">
                <a:solidFill>
                  <a:srgbClr val="002060"/>
                </a:solidFill>
              </a:rPr>
              <a:t>costaleros</a:t>
            </a:r>
            <a:r>
              <a:rPr lang="en-US" dirty="0" smtClean="0">
                <a:solidFill>
                  <a:srgbClr val="005426"/>
                </a:solidFill>
              </a:rPr>
              <a:t>. </a:t>
            </a:r>
            <a:endParaRPr lang="en-US" dirty="0">
              <a:solidFill>
                <a:srgbClr val="005426"/>
              </a:solidFill>
            </a:endParaRPr>
          </a:p>
        </p:txBody>
      </p:sp>
      <p:pic>
        <p:nvPicPr>
          <p:cNvPr id="3" name="Picture 2" descr="Trono (throne or float), Holy Week in Malaga"/>
          <p:cNvPicPr/>
          <p:nvPr/>
        </p:nvPicPr>
        <p:blipFill>
          <a:blip r:embed="rId2" cstate="print"/>
          <a:srcRect/>
          <a:stretch>
            <a:fillRect/>
          </a:stretch>
        </p:blipFill>
        <p:spPr bwMode="auto">
          <a:xfrm>
            <a:off x="609600" y="2133600"/>
            <a:ext cx="7239000" cy="45481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blog.tapenawines.com/wp-content/uploads/2010/11/Domingo_de_ramos_astorga.jpg"/>
          <p:cNvPicPr/>
          <p:nvPr/>
        </p:nvPicPr>
        <p:blipFill>
          <a:blip r:embed="rId2" cstate="print"/>
          <a:srcRect/>
          <a:stretch>
            <a:fillRect/>
          </a:stretch>
        </p:blipFill>
        <p:spPr bwMode="auto">
          <a:xfrm>
            <a:off x="457200" y="1447800"/>
            <a:ext cx="7010400" cy="4891207"/>
          </a:xfrm>
          <a:prstGeom prst="rect">
            <a:avLst/>
          </a:prstGeom>
          <a:noFill/>
          <a:ln w="9525">
            <a:noFill/>
            <a:miter lim="800000"/>
            <a:headEnd/>
            <a:tailEnd/>
          </a:ln>
        </p:spPr>
      </p:pic>
      <p:sp>
        <p:nvSpPr>
          <p:cNvPr id="3" name="Rectangle 2"/>
          <p:cNvSpPr/>
          <p:nvPr/>
        </p:nvSpPr>
        <p:spPr>
          <a:xfrm>
            <a:off x="152400" y="152400"/>
            <a:ext cx="7772400" cy="1338828"/>
          </a:xfrm>
          <a:prstGeom prst="rect">
            <a:avLst/>
          </a:prstGeom>
        </p:spPr>
        <p:txBody>
          <a:bodyPr wrap="square">
            <a:spAutoFit/>
          </a:bodyPr>
          <a:lstStyle/>
          <a:p>
            <a:pPr>
              <a:lnSpc>
                <a:spcPct val="150000"/>
              </a:lnSpc>
            </a:pPr>
            <a:r>
              <a:rPr lang="en-US" dirty="0"/>
              <a:t>The </a:t>
            </a:r>
            <a:r>
              <a:rPr lang="en-US" i="1" dirty="0" err="1" smtClean="0">
                <a:solidFill>
                  <a:srgbClr val="002060"/>
                </a:solidFill>
              </a:rPr>
              <a:t>costaleros</a:t>
            </a:r>
            <a:r>
              <a:rPr lang="en-US" dirty="0" smtClean="0"/>
              <a:t> survive </a:t>
            </a:r>
            <a:r>
              <a:rPr lang="en-US" dirty="0"/>
              <a:t>the long hours and distance carrying the heavy "thrones" </a:t>
            </a:r>
            <a:r>
              <a:rPr lang="en-US" dirty="0" smtClean="0"/>
              <a:t>because they have </a:t>
            </a:r>
            <a:r>
              <a:rPr lang="en-US" dirty="0"/>
              <a:t>a cushion, known as the </a:t>
            </a:r>
            <a:r>
              <a:rPr lang="en-US" i="1" dirty="0">
                <a:solidFill>
                  <a:srgbClr val="002060"/>
                </a:solidFill>
              </a:rPr>
              <a:t>costal</a:t>
            </a:r>
            <a:r>
              <a:rPr lang="en-US" dirty="0"/>
              <a:t>, which prevents the direct contact of the wood rubbing against the skin.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935251"/>
            <a:ext cx="34290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The thrones and </a:t>
            </a:r>
            <a:r>
              <a:rPr lang="en-US" i="1" dirty="0" err="1" smtClean="0">
                <a:solidFill>
                  <a:srgbClr val="002060"/>
                </a:solidFill>
                <a:latin typeface="+mj-lt"/>
              </a:rPr>
              <a:t>costaleros</a:t>
            </a:r>
            <a:r>
              <a:rPr lang="en-US" i="1" dirty="0" smtClean="0">
                <a:solidFill>
                  <a:srgbClr val="002060"/>
                </a:solidFill>
                <a:latin typeface="+mj-lt"/>
              </a:rPr>
              <a:t> </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are followed by </a:t>
            </a:r>
            <a:r>
              <a:rPr kumimoji="0" lang="en-US" b="0" i="1" u="none" strike="noStrike" cap="none" normalizeH="0" baseline="0" dirty="0" err="1" smtClean="0">
                <a:ln>
                  <a:noFill/>
                </a:ln>
                <a:solidFill>
                  <a:srgbClr val="FF0000"/>
                </a:solidFill>
                <a:effectLst/>
                <a:latin typeface="+mj-lt"/>
                <a:ea typeface="Times New Roman" pitchFamily="18" charset="0"/>
                <a:cs typeface="Arial" pitchFamily="34" charset="0"/>
              </a:rPr>
              <a:t>nazarenos</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 (mostly</a:t>
            </a:r>
            <a:r>
              <a:rPr kumimoji="0" lang="en-US" b="0" i="0" u="none" strike="noStrike" cap="none" normalizeH="0" dirty="0" smtClean="0">
                <a:ln>
                  <a:noFill/>
                </a:ln>
                <a:solidFill>
                  <a:schemeClr val="tx1"/>
                </a:solidFill>
                <a:effectLst/>
                <a:latin typeface="+mj-lt"/>
                <a:ea typeface="Times New Roman" pitchFamily="18" charset="0"/>
                <a:cs typeface="Arial" pitchFamily="34" charset="0"/>
              </a:rPr>
              <a:t> men and boys) </a:t>
            </a: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wearing long tunics and masks </a:t>
            </a:r>
            <a:r>
              <a:rPr lang="en-US" dirty="0" smtClean="0">
                <a:latin typeface="+mj-lt"/>
              </a:rPr>
              <a:t>over </a:t>
            </a:r>
            <a:r>
              <a:rPr lang="en-US" dirty="0">
                <a:latin typeface="+mj-lt"/>
              </a:rPr>
              <a:t>their </a:t>
            </a:r>
            <a:r>
              <a:rPr lang="en-US" dirty="0" smtClean="0">
                <a:latin typeface="+mj-lt"/>
              </a:rPr>
              <a:t>faces to hide their identity, </a:t>
            </a:r>
            <a:r>
              <a:rPr lang="en-US" dirty="0">
                <a:latin typeface="+mj-lt"/>
              </a:rPr>
              <a:t>usually draped from high, pointed caps which inevitably remind foreign spectators of the </a:t>
            </a:r>
            <a:r>
              <a:rPr lang="en-US" dirty="0" err="1">
                <a:latin typeface="+mj-lt"/>
              </a:rPr>
              <a:t>Klu</a:t>
            </a:r>
            <a:r>
              <a:rPr lang="en-US" dirty="0">
                <a:latin typeface="+mj-lt"/>
              </a:rPr>
              <a:t> Klux Kan (who copied the idea</a:t>
            </a:r>
            <a:r>
              <a:rPr lang="en-US" dirty="0" smtClean="0">
                <a:latin typeface="+mj-lt"/>
              </a:rPr>
              <a:t>).  These hoods are called </a:t>
            </a:r>
            <a:r>
              <a:rPr lang="en-US" i="1" dirty="0" err="1" smtClean="0">
                <a:solidFill>
                  <a:srgbClr val="FF0000"/>
                </a:solidFill>
              </a:rPr>
              <a:t>capirotes</a:t>
            </a:r>
            <a:r>
              <a:rPr lang="en-US" dirty="0" smtClean="0"/>
              <a:t>.</a:t>
            </a:r>
            <a:endParaRPr kumimoji="0" lang="en-US" b="0" i="0" u="none" strike="noStrike" cap="none" normalizeH="0" baseline="0" dirty="0" smtClean="0">
              <a:ln>
                <a:noFill/>
              </a:ln>
              <a:solidFill>
                <a:schemeClr val="tx1"/>
              </a:solidFill>
              <a:effectLst/>
              <a:latin typeface="+mj-lt"/>
              <a:cs typeface="Arial" pitchFamily="34" charset="0"/>
            </a:endParaRPr>
          </a:p>
        </p:txBody>
      </p:sp>
      <p:pic>
        <p:nvPicPr>
          <p:cNvPr id="3" name="il_fi" descr="http://2.bp.blogspot.com/_ieCGt25jNDA/S-MFtlk6SfI/AAAAAAAAABM/wjZHRhysGxc/s1600/semana-santa-malaga.jpg"/>
          <p:cNvPicPr/>
          <p:nvPr/>
        </p:nvPicPr>
        <p:blipFill>
          <a:blip r:embed="rId2" cstate="print"/>
          <a:srcRect/>
          <a:stretch>
            <a:fillRect/>
          </a:stretch>
        </p:blipFill>
        <p:spPr bwMode="auto">
          <a:xfrm>
            <a:off x="3352800" y="3962400"/>
            <a:ext cx="4419600" cy="2590800"/>
          </a:xfrm>
          <a:prstGeom prst="rect">
            <a:avLst/>
          </a:prstGeom>
          <a:noFill/>
          <a:ln w="9525">
            <a:noFill/>
            <a:miter lim="800000"/>
            <a:headEnd/>
            <a:tailEnd/>
          </a:ln>
        </p:spPr>
      </p:pic>
      <p:pic>
        <p:nvPicPr>
          <p:cNvPr id="4" name="Picture 3" descr="http://semana-santa.eu/malaga/pollinica/fotos/nazarenospollinica.JPG"/>
          <p:cNvPicPr/>
          <p:nvPr/>
        </p:nvPicPr>
        <p:blipFill>
          <a:blip r:embed="rId3" cstate="print"/>
          <a:srcRect/>
          <a:stretch>
            <a:fillRect/>
          </a:stretch>
        </p:blipFill>
        <p:spPr bwMode="auto">
          <a:xfrm>
            <a:off x="3352800" y="304800"/>
            <a:ext cx="4495800" cy="3657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7162800" cy="2585323"/>
          </a:xfrm>
          <a:prstGeom prst="rect">
            <a:avLst/>
          </a:prstGeom>
        </p:spPr>
        <p:txBody>
          <a:bodyPr wrap="square">
            <a:spAutoFit/>
          </a:bodyPr>
          <a:lstStyle/>
          <a:p>
            <a:pPr>
              <a:lnSpc>
                <a:spcPct val="150000"/>
              </a:lnSpc>
            </a:pPr>
            <a:r>
              <a:rPr lang="en-US" dirty="0" smtClean="0"/>
              <a:t>Some </a:t>
            </a:r>
            <a:r>
              <a:rPr lang="en-US" i="1" dirty="0" err="1" smtClean="0">
                <a:solidFill>
                  <a:srgbClr val="FF0000"/>
                </a:solidFill>
              </a:rPr>
              <a:t>nazarenos</a:t>
            </a:r>
            <a:r>
              <a:rPr lang="en-US" dirty="0" smtClean="0"/>
              <a:t> </a:t>
            </a:r>
            <a:r>
              <a:rPr lang="en-US" dirty="0"/>
              <a:t>from particular processions are prohibited from speaking with anyone once dressed in their gown and cap. </a:t>
            </a:r>
            <a:r>
              <a:rPr lang="en-US" i="1" dirty="0" err="1" smtClean="0">
                <a:solidFill>
                  <a:schemeClr val="accent6">
                    <a:lumMod val="50000"/>
                  </a:schemeClr>
                </a:solidFill>
              </a:rPr>
              <a:t>Penitentes</a:t>
            </a:r>
            <a:r>
              <a:rPr lang="en-US" dirty="0" smtClean="0"/>
              <a:t> also follow </a:t>
            </a:r>
            <a:r>
              <a:rPr lang="en-US" dirty="0"/>
              <a:t>the </a:t>
            </a:r>
            <a:r>
              <a:rPr lang="en-US" i="1" dirty="0" err="1" smtClean="0">
                <a:solidFill>
                  <a:schemeClr val="tx2">
                    <a:lumMod val="75000"/>
                  </a:schemeClr>
                </a:solidFill>
              </a:rPr>
              <a:t>pasos</a:t>
            </a:r>
            <a:r>
              <a:rPr lang="en-US" i="1" dirty="0" smtClean="0">
                <a:solidFill>
                  <a:schemeClr val="tx2">
                    <a:lumMod val="75000"/>
                  </a:schemeClr>
                </a:solidFill>
              </a:rPr>
              <a:t> </a:t>
            </a:r>
            <a:r>
              <a:rPr lang="en-US" dirty="0" smtClean="0"/>
              <a:t>carrying </a:t>
            </a:r>
            <a:r>
              <a:rPr lang="en-US" dirty="0"/>
              <a:t>full-size crosses. In addition, some may follow the route in bare feet, or wearing shackles, even a ball-and-chain: this is because they have made a </a:t>
            </a:r>
            <a:r>
              <a:rPr lang="en-US" i="1" dirty="0" err="1"/>
              <a:t>promesa</a:t>
            </a:r>
            <a:r>
              <a:rPr lang="en-US" dirty="0"/>
              <a:t>, a vow</a:t>
            </a:r>
            <a:r>
              <a:rPr lang="en-US" dirty="0" smtClean="0"/>
              <a:t>. The hood of the </a:t>
            </a:r>
            <a:r>
              <a:rPr lang="en-US" i="1" dirty="0" err="1" smtClean="0">
                <a:solidFill>
                  <a:schemeClr val="accent6">
                    <a:lumMod val="50000"/>
                  </a:schemeClr>
                </a:solidFill>
              </a:rPr>
              <a:t>Penitentes</a:t>
            </a:r>
            <a:r>
              <a:rPr lang="en-US" i="1" dirty="0" smtClean="0">
                <a:solidFill>
                  <a:schemeClr val="accent6">
                    <a:lumMod val="50000"/>
                  </a:schemeClr>
                </a:solidFill>
              </a:rPr>
              <a:t> </a:t>
            </a:r>
            <a:r>
              <a:rPr lang="en-US" dirty="0" smtClean="0"/>
              <a:t>is called the </a:t>
            </a:r>
            <a:r>
              <a:rPr lang="en-US" i="1" dirty="0" err="1" smtClean="0">
                <a:solidFill>
                  <a:srgbClr val="A9071E"/>
                </a:solidFill>
              </a:rPr>
              <a:t>antifaz</a:t>
            </a:r>
            <a:r>
              <a:rPr lang="en-US" dirty="0" smtClean="0"/>
              <a:t>.</a:t>
            </a:r>
            <a:endParaRPr lang="en-US" dirty="0"/>
          </a:p>
        </p:txBody>
      </p:sp>
      <p:pic>
        <p:nvPicPr>
          <p:cNvPr id="22531" name="Picture 3"/>
          <p:cNvPicPr>
            <a:picLocks noChangeAspect="1" noChangeArrowheads="1"/>
          </p:cNvPicPr>
          <p:nvPr/>
        </p:nvPicPr>
        <p:blipFill>
          <a:blip r:embed="rId2" cstate="print"/>
          <a:srcRect/>
          <a:stretch>
            <a:fillRect/>
          </a:stretch>
        </p:blipFill>
        <p:spPr bwMode="auto">
          <a:xfrm>
            <a:off x="1295400" y="2590800"/>
            <a:ext cx="2266950" cy="3905250"/>
          </a:xfrm>
          <a:prstGeom prst="rect">
            <a:avLst/>
          </a:prstGeom>
          <a:noFill/>
          <a:ln w="9525">
            <a:noFill/>
            <a:miter lim="800000"/>
            <a:headEnd/>
            <a:tailEnd/>
          </a:ln>
        </p:spPr>
      </p:pic>
      <p:pic>
        <p:nvPicPr>
          <p:cNvPr id="22533" name="Picture 5" descr="http://t1.gstatic.com/images?q=tbn:ANd9GcSCbZ2URtwDx8QsfUPLAdEF7DwOZA_sNOTMtX4uRoIpTllVhuFC"/>
          <p:cNvPicPr>
            <a:picLocks noChangeAspect="1" noChangeArrowheads="1"/>
          </p:cNvPicPr>
          <p:nvPr/>
        </p:nvPicPr>
        <p:blipFill>
          <a:blip r:embed="rId3" cstate="print"/>
          <a:srcRect/>
          <a:stretch>
            <a:fillRect/>
          </a:stretch>
        </p:blipFill>
        <p:spPr bwMode="auto">
          <a:xfrm>
            <a:off x="3657600" y="2590800"/>
            <a:ext cx="2738212" cy="4114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345</TotalTime>
  <Words>683</Words>
  <Application>Microsoft Office PowerPoint</Application>
  <PresentationFormat>On-screen Show (4:3)</PresentationFormat>
  <Paragraphs>20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R Bardash</dc:creator>
  <cp:lastModifiedBy>Karen R Bardash</cp:lastModifiedBy>
  <cp:revision>18</cp:revision>
  <dcterms:created xsi:type="dcterms:W3CDTF">2011-05-02T20:25:55Z</dcterms:created>
  <dcterms:modified xsi:type="dcterms:W3CDTF">2011-05-03T02:11:04Z</dcterms:modified>
</cp:coreProperties>
</file>