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98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EC6-08AC-425A-A5F0-5438A2583FE0}" type="datetimeFigureOut">
              <a:rPr lang="en-US" smtClean="0"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3F28-10E0-40F1-84B2-3EA8DBFE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EC6-08AC-425A-A5F0-5438A2583FE0}" type="datetimeFigureOut">
              <a:rPr lang="en-US" smtClean="0"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3F28-10E0-40F1-84B2-3EA8DBFE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EC6-08AC-425A-A5F0-5438A2583FE0}" type="datetimeFigureOut">
              <a:rPr lang="en-US" smtClean="0"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3F28-10E0-40F1-84B2-3EA8DBFE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EC6-08AC-425A-A5F0-5438A2583FE0}" type="datetimeFigureOut">
              <a:rPr lang="en-US" smtClean="0"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3F28-10E0-40F1-84B2-3EA8DBFE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EC6-08AC-425A-A5F0-5438A2583FE0}" type="datetimeFigureOut">
              <a:rPr lang="en-US" smtClean="0"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3F28-10E0-40F1-84B2-3EA8DBFE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EC6-08AC-425A-A5F0-5438A2583FE0}" type="datetimeFigureOut">
              <a:rPr lang="en-US" smtClean="0"/>
              <a:t>5/8/2010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3F28-10E0-40F1-84B2-3EA8DBFE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EC6-08AC-425A-A5F0-5438A2583FE0}" type="datetimeFigureOut">
              <a:rPr lang="en-US" smtClean="0"/>
              <a:t>5/8/2010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3F28-10E0-40F1-84B2-3EA8DBFE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EC6-08AC-425A-A5F0-5438A2583FE0}" type="datetimeFigureOut">
              <a:rPr lang="en-US" smtClean="0"/>
              <a:t>5/8/2010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3F28-10E0-40F1-84B2-3EA8DBFE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EC6-08AC-425A-A5F0-5438A2583FE0}" type="datetimeFigureOut">
              <a:rPr lang="en-US" smtClean="0"/>
              <a:t>5/8/2010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3F28-10E0-40F1-84B2-3EA8DBFE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EC6-08AC-425A-A5F0-5438A2583FE0}" type="datetimeFigureOut">
              <a:rPr lang="en-US" smtClean="0"/>
              <a:t>5/8/2010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3F28-10E0-40F1-84B2-3EA8DBFE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EC6-08AC-425A-A5F0-5438A2583FE0}" type="datetimeFigureOut">
              <a:rPr lang="en-US" smtClean="0"/>
              <a:t>5/8/2010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3F28-10E0-40F1-84B2-3EA8DBFE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16EC6-08AC-425A-A5F0-5438A2583FE0}" type="datetimeFigureOut">
              <a:rPr lang="en-US" smtClean="0"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73F28-10E0-40F1-84B2-3EA8DBFE70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hyperlink" Target="http://www.google.com/imgres?imgurl=http://edu.hpedsb.on.ca/madps/images/stories/userfiles/files/ski_clipart.gif&amp;imgrefurl=http://edu.hpedsb.on.ca/madps/index.php%3Foption%3Dcom_content%26view%3Dcategory%26layout%3Dblog%26id%3D17%26Itemid%3D70&amp;usg=__MWuZGDckRE_77qRwPFwdTd-5jh0=&amp;h=205&amp;w=200&amp;sz=11&amp;hl=en&amp;start=4&amp;um=1&amp;itbs=1&amp;tbnid=LIxluFX7-vrnNM:&amp;tbnh=105&amp;tbnw=102&amp;prev=/images%3Fq%3Dski%2Bclipart%26um%3D1%26hl%3Den%26sa%3DN%26rlz%3D1T4SUNA_enUS292US292%26tbs%3Disch:1" TargetMode="External"/><Relationship Id="rId18" Type="http://schemas.openxmlformats.org/officeDocument/2006/relationships/hyperlink" Target="http://www.google.com/imgres?imgurl=http://comps.fotosearch.com/comp/IMZ/IMZ171/little-girl-skateboarding_~tow0021.jpg&amp;imgrefurl=http://www.fotosearch.com/IMZ171/tow0021/&amp;usg=__nI7igl_nIWTV4rjLaJ7ThG3_naQ=&amp;h=280&amp;w=300&amp;sz=32&amp;hl=en&amp;start=55&amp;um=1&amp;itbs=1&amp;tbnid=xRIt8eavSuNFrM:&amp;tbnh=108&amp;tbnw=116&amp;prev=/images%3Fq%3Dskateboard%2Bclipart%26start%3D54%26um%3D1%26hl%3Den%26sa%3DN%26rlz%3D1T4SUNA_enUS292US292%26ndsp%3D18%26tbs%3Disch:1" TargetMode="External"/><Relationship Id="rId3" Type="http://schemas.openxmlformats.org/officeDocument/2006/relationships/image" Target="../media/image2.gif"/><Relationship Id="rId21" Type="http://schemas.openxmlformats.org/officeDocument/2006/relationships/image" Target="../media/image15.jpeg"/><Relationship Id="rId7" Type="http://schemas.openxmlformats.org/officeDocument/2006/relationships/image" Target="../media/image6.gif"/><Relationship Id="rId12" Type="http://schemas.openxmlformats.org/officeDocument/2006/relationships/image" Target="../media/image9.jpeg"/><Relationship Id="rId17" Type="http://schemas.openxmlformats.org/officeDocument/2006/relationships/image" Target="../media/image13.gif"/><Relationship Id="rId2" Type="http://schemas.openxmlformats.org/officeDocument/2006/relationships/image" Target="../media/image1.jpeg"/><Relationship Id="rId16" Type="http://schemas.openxmlformats.org/officeDocument/2006/relationships/image" Target="../media/image12.gif"/><Relationship Id="rId20" Type="http://schemas.openxmlformats.org/officeDocument/2006/relationships/hyperlink" Target="http://www.google.com/imgres?imgurl=http://topendsports.com/clipart/pics/albums/weight-lifting/weight_lifter.gif&amp;imgrefurl=http://www.topendsports.com/clipart/pics/weight-lifting/weight_lifter&amp;usg=__4QLq5wa2Pbdjam8kgYyBr6Iwgyw=&amp;h=226&amp;w=252&amp;sz=10&amp;hl=en&amp;start=12&amp;um=1&amp;itbs=1&amp;tbnid=w70Z54eOOjlm7M:&amp;tbnh=100&amp;tbnw=111&amp;prev=/images%3Fq%3Dweight%2Blift%2Bclipart%26um%3D1%26hl%3Den%26sa%3DN%26rlz%3D1T4SUNA_enUS292US292%26ndsp%3D18%26tbs%3Disch: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://www.stetsonfutbol.com/files/soccer_clipart_woman_player.gif" TargetMode="External"/><Relationship Id="rId5" Type="http://schemas.openxmlformats.org/officeDocument/2006/relationships/image" Target="../media/image4.jpeg"/><Relationship Id="rId15" Type="http://schemas.openxmlformats.org/officeDocument/2006/relationships/image" Target="../media/image11.gif"/><Relationship Id="rId10" Type="http://schemas.openxmlformats.org/officeDocument/2006/relationships/image" Target="../media/image8.jpeg"/><Relationship Id="rId19" Type="http://schemas.openxmlformats.org/officeDocument/2006/relationships/image" Target="../media/image14.jpeg"/><Relationship Id="rId4" Type="http://schemas.openxmlformats.org/officeDocument/2006/relationships/image" Target="../media/image3.gif"/><Relationship Id="rId9" Type="http://schemas.openxmlformats.org/officeDocument/2006/relationships/hyperlink" Target="http://www.google.com/imgres?imgurl=http://images.clipartof.com/small/24467-Clipart-Illustration-Of-A-Football-Player-Athlete-In-A-Green-And-Yellow-Uniform-Running-With-The-Ball-In-Hand.jpg&amp;imgrefurl=http://www.clipartof.com/details/clipart/24467.html&amp;usg=__gTPasW64jkPwvmZOA3jhS7Vws48=&amp;h=450&amp;w=379&amp;sz=72&amp;hl=en&amp;start=2&amp;um=1&amp;itbs=1&amp;tbnid=wRUCmuvLd5xe2M:&amp;tbnh=127&amp;tbnw=107&amp;prev=/images%3Fq%3Dfoot%2Bball%2Bplayer%2Bclipart%26um%3D1%26hl%3Den%26sa%3DN%26rlz%3D1T4SUNA_enUS292US292%26tbs%3Disch:1" TargetMode="External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5013" y="1143000"/>
            <a:ext cx="5547352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Piggy Back verbs:</a:t>
            </a:r>
          </a:p>
          <a:p>
            <a:pPr algn="ctr"/>
            <a:r>
              <a:rPr lang="en-US" sz="6000" dirty="0" smtClean="0">
                <a:solidFill>
                  <a:srgbClr val="0070C0"/>
                </a:solidFill>
              </a:rPr>
              <a:t>Saber</a:t>
            </a:r>
          </a:p>
          <a:p>
            <a:pPr algn="ctr"/>
            <a:r>
              <a:rPr lang="es-ES_tradnl" sz="6000" dirty="0" smtClean="0">
                <a:solidFill>
                  <a:srgbClr val="7030A0"/>
                </a:solidFill>
              </a:rPr>
              <a:t>Poder</a:t>
            </a:r>
          </a:p>
          <a:p>
            <a:pPr algn="ctr"/>
            <a:r>
              <a:rPr lang="es-ES_tradnl" sz="6000" dirty="0" smtClean="0">
                <a:solidFill>
                  <a:schemeClr val="accent3">
                    <a:lumMod val="50000"/>
                  </a:schemeClr>
                </a:solidFill>
              </a:rPr>
              <a:t>Querer</a:t>
            </a:r>
            <a:endParaRPr lang="en-US" sz="6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Gustar</a:t>
            </a:r>
            <a:endParaRPr lang="es-ES_tradnl" sz="6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15339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70C0"/>
                </a:solidFill>
              </a:rPr>
              <a:t>Saber</a:t>
            </a:r>
          </a:p>
          <a:p>
            <a:pPr algn="ctr"/>
            <a:endParaRPr lang="es-ES_tradnl" sz="4400" b="1" dirty="0">
              <a:solidFill>
                <a:srgbClr val="0070C0"/>
              </a:solidFill>
            </a:endParaRPr>
          </a:p>
          <a:p>
            <a:pPr algn="ctr"/>
            <a:r>
              <a:rPr lang="es-ES_tradnl" sz="3200" b="1" i="1" dirty="0" smtClean="0">
                <a:solidFill>
                  <a:srgbClr val="0070C0"/>
                </a:solidFill>
              </a:rPr>
              <a:t>Saber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is</a:t>
            </a:r>
            <a:r>
              <a:rPr lang="es-ES_tradnl" sz="3200" b="1" dirty="0" smtClean="0">
                <a:solidFill>
                  <a:srgbClr val="0070C0"/>
                </a:solidFill>
              </a:rPr>
              <a:t> a regular </a:t>
            </a:r>
            <a:r>
              <a:rPr lang="es-ES_tradnl" sz="3200" b="1" i="1" dirty="0" smtClean="0">
                <a:solidFill>
                  <a:srgbClr val="0070C0"/>
                </a:solidFill>
              </a:rPr>
              <a:t>–</a:t>
            </a:r>
            <a:r>
              <a:rPr lang="es-ES_tradnl" sz="3200" b="1" i="1" dirty="0" err="1" smtClean="0">
                <a:solidFill>
                  <a:srgbClr val="0070C0"/>
                </a:solidFill>
              </a:rPr>
              <a:t>er</a:t>
            </a:r>
            <a:r>
              <a:rPr lang="es-ES_tradnl" sz="3200" b="1" i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verb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s-ES_tradnl" sz="3200" b="1" dirty="0" err="1" smtClean="0">
                <a:solidFill>
                  <a:srgbClr val="0070C0"/>
                </a:solidFill>
              </a:rPr>
              <a:t>except</a:t>
            </a:r>
            <a:r>
              <a:rPr lang="es-ES_tradnl" sz="3200" b="1" dirty="0" smtClean="0">
                <a:solidFill>
                  <a:srgbClr val="0070C0"/>
                </a:solidFill>
              </a:rPr>
              <a:t> in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the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i="1" dirty="0" smtClean="0">
                <a:solidFill>
                  <a:srgbClr val="0070C0"/>
                </a:solidFill>
              </a:rPr>
              <a:t>yo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form</a:t>
            </a:r>
            <a:endParaRPr lang="es-ES_tradnl" sz="3200" b="1" dirty="0" smtClean="0">
              <a:solidFill>
                <a:srgbClr val="0070C0"/>
              </a:solidFill>
            </a:endParaRPr>
          </a:p>
          <a:p>
            <a:pPr algn="ctr"/>
            <a:endParaRPr lang="es-ES_tradnl" sz="3200" b="1" dirty="0">
              <a:solidFill>
                <a:srgbClr val="0070C0"/>
              </a:solidFill>
            </a:endParaRPr>
          </a:p>
          <a:p>
            <a:pPr algn="ctr"/>
            <a:r>
              <a:rPr lang="es-ES_tradnl" sz="3200" b="1" dirty="0" smtClean="0">
                <a:solidFill>
                  <a:srgbClr val="0070C0"/>
                </a:solidFill>
              </a:rPr>
              <a:t>Yo – </a:t>
            </a:r>
            <a:r>
              <a:rPr lang="es-ES_tradnl" sz="3200" b="1" dirty="0" smtClean="0"/>
              <a:t>sé</a:t>
            </a:r>
          </a:p>
          <a:p>
            <a:pPr algn="ctr"/>
            <a:r>
              <a:rPr lang="es-ES_tradnl" sz="3200" b="1" dirty="0" smtClean="0">
                <a:solidFill>
                  <a:srgbClr val="0070C0"/>
                </a:solidFill>
              </a:rPr>
              <a:t>Tú – sabes</a:t>
            </a:r>
          </a:p>
          <a:p>
            <a:pPr algn="ctr"/>
            <a:r>
              <a:rPr lang="es-ES_tradnl" sz="3200" b="1" dirty="0" smtClean="0">
                <a:solidFill>
                  <a:srgbClr val="0070C0"/>
                </a:solidFill>
              </a:rPr>
              <a:t>Él, Ella, Ud.  – sabe</a:t>
            </a:r>
          </a:p>
          <a:p>
            <a:pPr algn="ctr"/>
            <a:r>
              <a:rPr lang="es-ES_tradnl" sz="3200" b="1" dirty="0" smtClean="0">
                <a:solidFill>
                  <a:srgbClr val="0070C0"/>
                </a:solidFill>
              </a:rPr>
              <a:t>Nosotros – sabemos</a:t>
            </a:r>
          </a:p>
          <a:p>
            <a:pPr algn="ctr"/>
            <a:r>
              <a:rPr lang="es-ES_tradnl" sz="3200" b="1" dirty="0" smtClean="0">
                <a:solidFill>
                  <a:srgbClr val="0070C0"/>
                </a:solidFill>
              </a:rPr>
              <a:t>Vosotros –sabéis</a:t>
            </a:r>
          </a:p>
          <a:p>
            <a:pPr algn="ctr"/>
            <a:r>
              <a:rPr lang="es-ES_tradnl" sz="3200" b="1" dirty="0" smtClean="0">
                <a:solidFill>
                  <a:srgbClr val="0070C0"/>
                </a:solidFill>
              </a:rPr>
              <a:t>Ellos, Ellas, Uds. - saben</a:t>
            </a:r>
            <a:endParaRPr lang="en-US" sz="32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758295" cy="67095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6000" b="1" dirty="0" smtClean="0">
                <a:solidFill>
                  <a:srgbClr val="7030A0"/>
                </a:solidFill>
              </a:rPr>
              <a:t>Poder</a:t>
            </a:r>
          </a:p>
          <a:p>
            <a:pPr algn="ctr"/>
            <a:endParaRPr lang="es-ES_tradnl" sz="3200" b="1" i="1" dirty="0" smtClean="0">
              <a:solidFill>
                <a:srgbClr val="7030A0"/>
              </a:solidFill>
            </a:endParaRPr>
          </a:p>
          <a:p>
            <a:pPr algn="ctr"/>
            <a:r>
              <a:rPr lang="es-ES_tradnl" sz="3200" b="1" i="1" dirty="0" smtClean="0">
                <a:solidFill>
                  <a:srgbClr val="7030A0"/>
                </a:solidFill>
              </a:rPr>
              <a:t>Poder </a:t>
            </a:r>
            <a:r>
              <a:rPr lang="es-ES_tradnl" sz="3200" b="1" dirty="0" err="1" smtClean="0">
                <a:solidFill>
                  <a:srgbClr val="7030A0"/>
                </a:solidFill>
              </a:rPr>
              <a:t>is</a:t>
            </a:r>
            <a:r>
              <a:rPr lang="es-ES_tradnl" sz="3200" b="1" dirty="0" smtClean="0">
                <a:solidFill>
                  <a:srgbClr val="7030A0"/>
                </a:solidFill>
              </a:rPr>
              <a:t> a STEM CHANGING, </a:t>
            </a:r>
            <a:r>
              <a:rPr lang="es-ES_tradnl" sz="3200" b="1" i="1" dirty="0" smtClean="0"/>
              <a:t>o – </a:t>
            </a:r>
            <a:r>
              <a:rPr lang="es-ES_tradnl" sz="3200" b="1" i="1" dirty="0" err="1" smtClean="0"/>
              <a:t>ue</a:t>
            </a:r>
            <a:r>
              <a:rPr lang="es-ES_tradnl" sz="3200" b="1" i="1" dirty="0" smtClean="0"/>
              <a:t> </a:t>
            </a:r>
            <a:r>
              <a:rPr lang="es-ES_tradnl" sz="3200" b="1" dirty="0" err="1" smtClean="0">
                <a:solidFill>
                  <a:srgbClr val="7030A0"/>
                </a:solidFill>
              </a:rPr>
              <a:t>verb</a:t>
            </a:r>
            <a:r>
              <a:rPr lang="es-ES_tradnl" sz="3200" b="1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es-ES_tradnl" sz="3200" b="1" dirty="0" err="1" smtClean="0">
                <a:solidFill>
                  <a:srgbClr val="7030A0"/>
                </a:solidFill>
              </a:rPr>
              <a:t>Remember</a:t>
            </a:r>
            <a:r>
              <a:rPr lang="es-ES_tradnl" sz="3200" b="1" dirty="0" smtClean="0">
                <a:solidFill>
                  <a:srgbClr val="7030A0"/>
                </a:solidFill>
              </a:rPr>
              <a:t>, </a:t>
            </a:r>
          </a:p>
          <a:p>
            <a:pPr algn="ctr"/>
            <a:r>
              <a:rPr lang="es-ES_tradnl" sz="3200" b="1" dirty="0" err="1" smtClean="0">
                <a:solidFill>
                  <a:srgbClr val="7030A0"/>
                </a:solidFill>
              </a:rPr>
              <a:t>there</a:t>
            </a:r>
            <a:r>
              <a:rPr lang="es-ES_tradnl" sz="3200" b="1" dirty="0" smtClean="0">
                <a:solidFill>
                  <a:srgbClr val="7030A0"/>
                </a:solidFill>
              </a:rPr>
              <a:t> </a:t>
            </a:r>
            <a:r>
              <a:rPr lang="es-ES_tradnl" sz="3200" b="1" dirty="0" err="1" smtClean="0">
                <a:solidFill>
                  <a:srgbClr val="7030A0"/>
                </a:solidFill>
              </a:rPr>
              <a:t>is</a:t>
            </a:r>
            <a:r>
              <a:rPr lang="es-ES_tradnl" sz="3200" b="1" dirty="0" smtClean="0">
                <a:solidFill>
                  <a:srgbClr val="7030A0"/>
                </a:solidFill>
              </a:rPr>
              <a:t> no </a:t>
            </a:r>
            <a:r>
              <a:rPr lang="es-ES_tradnl" sz="3200" b="1" dirty="0" err="1" smtClean="0">
                <a:solidFill>
                  <a:srgbClr val="7030A0"/>
                </a:solidFill>
              </a:rPr>
              <a:t>change</a:t>
            </a:r>
            <a:r>
              <a:rPr lang="es-ES_tradnl" sz="3200" b="1" dirty="0" smtClean="0">
                <a:solidFill>
                  <a:srgbClr val="7030A0"/>
                </a:solidFill>
              </a:rPr>
              <a:t> in </a:t>
            </a:r>
            <a:r>
              <a:rPr lang="es-ES_tradnl" sz="3200" b="1" dirty="0" err="1" smtClean="0">
                <a:solidFill>
                  <a:srgbClr val="7030A0"/>
                </a:solidFill>
              </a:rPr>
              <a:t>the</a:t>
            </a:r>
            <a:r>
              <a:rPr lang="es-ES_tradnl" sz="3200" b="1" dirty="0" smtClean="0">
                <a:solidFill>
                  <a:srgbClr val="7030A0"/>
                </a:solidFill>
              </a:rPr>
              <a:t> </a:t>
            </a:r>
            <a:r>
              <a:rPr lang="es-ES_tradnl" sz="3200" b="1" i="1" dirty="0" smtClean="0">
                <a:solidFill>
                  <a:srgbClr val="7030A0"/>
                </a:solidFill>
              </a:rPr>
              <a:t>nosotros/vosotros</a:t>
            </a:r>
            <a:r>
              <a:rPr lang="es-ES_tradnl" sz="3200" b="1" dirty="0" smtClean="0">
                <a:solidFill>
                  <a:srgbClr val="7030A0"/>
                </a:solidFill>
              </a:rPr>
              <a:t> </a:t>
            </a:r>
            <a:r>
              <a:rPr lang="es-ES_tradnl" sz="3200" b="1" dirty="0" err="1" smtClean="0">
                <a:solidFill>
                  <a:srgbClr val="7030A0"/>
                </a:solidFill>
              </a:rPr>
              <a:t>forms</a:t>
            </a:r>
            <a:r>
              <a:rPr lang="es-ES_tradnl" sz="3200" b="1" dirty="0">
                <a:solidFill>
                  <a:srgbClr val="7030A0"/>
                </a:solidFill>
              </a:rPr>
              <a:t>.</a:t>
            </a:r>
            <a:endParaRPr lang="es-ES_tradnl" sz="3200" b="1" dirty="0" smtClean="0">
              <a:solidFill>
                <a:srgbClr val="7030A0"/>
              </a:solidFill>
            </a:endParaRPr>
          </a:p>
          <a:p>
            <a:pPr algn="ctr"/>
            <a:endParaRPr lang="es-ES_tradnl" sz="3200" b="1" dirty="0" smtClean="0">
              <a:solidFill>
                <a:srgbClr val="7030A0"/>
              </a:solidFill>
            </a:endParaRPr>
          </a:p>
          <a:p>
            <a:pPr algn="ctr"/>
            <a:r>
              <a:rPr lang="es-ES_tradnl" sz="3200" b="1" dirty="0" smtClean="0">
                <a:solidFill>
                  <a:srgbClr val="7030A0"/>
                </a:solidFill>
              </a:rPr>
              <a:t>Yo – p</a:t>
            </a:r>
            <a:r>
              <a:rPr lang="es-ES_tradnl" sz="3200" b="1" dirty="0" smtClean="0"/>
              <a:t>ue</a:t>
            </a:r>
            <a:r>
              <a:rPr lang="es-ES_tradnl" sz="3200" b="1" dirty="0" smtClean="0">
                <a:solidFill>
                  <a:srgbClr val="7030A0"/>
                </a:solidFill>
              </a:rPr>
              <a:t>do</a:t>
            </a:r>
          </a:p>
          <a:p>
            <a:pPr algn="ctr"/>
            <a:r>
              <a:rPr lang="es-ES_tradnl" sz="3200" b="1" dirty="0" smtClean="0">
                <a:solidFill>
                  <a:srgbClr val="7030A0"/>
                </a:solidFill>
              </a:rPr>
              <a:t>Tú – p</a:t>
            </a:r>
            <a:r>
              <a:rPr lang="es-ES_tradnl" sz="3200" b="1" dirty="0" smtClean="0"/>
              <a:t>ue</a:t>
            </a:r>
            <a:r>
              <a:rPr lang="es-ES_tradnl" sz="3200" b="1" dirty="0" smtClean="0">
                <a:solidFill>
                  <a:srgbClr val="7030A0"/>
                </a:solidFill>
              </a:rPr>
              <a:t>des</a:t>
            </a:r>
          </a:p>
          <a:p>
            <a:pPr algn="ctr"/>
            <a:r>
              <a:rPr lang="es-ES_tradnl" sz="3200" b="1" dirty="0" smtClean="0">
                <a:solidFill>
                  <a:srgbClr val="7030A0"/>
                </a:solidFill>
              </a:rPr>
              <a:t>Él, Ella, Ud.  – p</a:t>
            </a:r>
            <a:r>
              <a:rPr lang="es-ES_tradnl" sz="3200" b="1" dirty="0" smtClean="0"/>
              <a:t>ue</a:t>
            </a:r>
            <a:r>
              <a:rPr lang="es-ES_tradnl" sz="3200" b="1" dirty="0" smtClean="0">
                <a:solidFill>
                  <a:srgbClr val="7030A0"/>
                </a:solidFill>
              </a:rPr>
              <a:t>de</a:t>
            </a:r>
          </a:p>
          <a:p>
            <a:pPr algn="ctr"/>
            <a:r>
              <a:rPr lang="es-ES_tradnl" sz="3200" b="1" dirty="0" smtClean="0">
                <a:solidFill>
                  <a:srgbClr val="7030A0"/>
                </a:solidFill>
              </a:rPr>
              <a:t>Nosotros – podemos</a:t>
            </a:r>
          </a:p>
          <a:p>
            <a:pPr algn="ctr"/>
            <a:r>
              <a:rPr lang="es-ES_tradnl" sz="3200" b="1" dirty="0" smtClean="0">
                <a:solidFill>
                  <a:srgbClr val="7030A0"/>
                </a:solidFill>
              </a:rPr>
              <a:t>Vosotros – podéis</a:t>
            </a:r>
          </a:p>
          <a:p>
            <a:pPr algn="ctr"/>
            <a:r>
              <a:rPr lang="es-ES_tradnl" sz="3200" b="1" dirty="0" smtClean="0">
                <a:solidFill>
                  <a:srgbClr val="7030A0"/>
                </a:solidFill>
              </a:rPr>
              <a:t>Ellos, Ellas, Uds. - p</a:t>
            </a:r>
            <a:r>
              <a:rPr lang="es-ES_tradnl" sz="3200" b="1" dirty="0" smtClean="0"/>
              <a:t>ue</a:t>
            </a:r>
            <a:r>
              <a:rPr lang="es-ES_tradnl" sz="3200" b="1" dirty="0" smtClean="0">
                <a:solidFill>
                  <a:srgbClr val="7030A0"/>
                </a:solidFill>
              </a:rPr>
              <a:t>den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 algn="ctr"/>
            <a:endParaRPr lang="es-ES_tradnl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6868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6000" b="1" dirty="0" smtClean="0">
                <a:solidFill>
                  <a:schemeClr val="accent3">
                    <a:lumMod val="50000"/>
                  </a:schemeClr>
                </a:solidFill>
              </a:rPr>
              <a:t>Querer</a:t>
            </a:r>
          </a:p>
          <a:p>
            <a:pPr algn="ctr"/>
            <a:endParaRPr lang="es-ES_tradnl" sz="32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s-ES_tradnl" sz="3200" b="1" i="1" dirty="0" smtClean="0">
                <a:solidFill>
                  <a:schemeClr val="accent3">
                    <a:lumMod val="50000"/>
                  </a:schemeClr>
                </a:solidFill>
              </a:rPr>
              <a:t>Querer </a:t>
            </a:r>
            <a:r>
              <a:rPr lang="es-ES_tradnl" sz="3200" b="1" dirty="0" err="1" smtClean="0">
                <a:solidFill>
                  <a:schemeClr val="accent3">
                    <a:lumMod val="50000"/>
                  </a:schemeClr>
                </a:solidFill>
              </a:rPr>
              <a:t>is</a:t>
            </a:r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 a STEM CHANGING, </a:t>
            </a:r>
            <a:r>
              <a:rPr lang="es-ES_tradnl" sz="3200" b="1" i="1" dirty="0" smtClean="0"/>
              <a:t>e – </a:t>
            </a:r>
            <a:r>
              <a:rPr lang="es-ES_tradnl" sz="3200" b="1" i="1" dirty="0" err="1" smtClean="0"/>
              <a:t>ie</a:t>
            </a:r>
            <a:r>
              <a:rPr lang="es-ES_tradnl" sz="3200" b="1" i="1" dirty="0" smtClean="0"/>
              <a:t> </a:t>
            </a:r>
            <a:r>
              <a:rPr lang="es-ES_tradnl" sz="3200" b="1" dirty="0" err="1" smtClean="0">
                <a:solidFill>
                  <a:schemeClr val="accent3">
                    <a:lumMod val="50000"/>
                  </a:schemeClr>
                </a:solidFill>
              </a:rPr>
              <a:t>verb</a:t>
            </a:r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es-ES_tradnl" sz="3200" b="1" dirty="0" err="1" smtClean="0">
                <a:solidFill>
                  <a:schemeClr val="accent3">
                    <a:lumMod val="50000"/>
                  </a:schemeClr>
                </a:solidFill>
              </a:rPr>
              <a:t>Remember</a:t>
            </a:r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</a:p>
          <a:p>
            <a:pPr algn="ctr"/>
            <a:r>
              <a:rPr lang="es-ES_tradnl" sz="3200" b="1" dirty="0" err="1" smtClean="0">
                <a:solidFill>
                  <a:schemeClr val="accent3">
                    <a:lumMod val="50000"/>
                  </a:schemeClr>
                </a:solidFill>
              </a:rPr>
              <a:t>there</a:t>
            </a:r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3">
                    <a:lumMod val="50000"/>
                  </a:schemeClr>
                </a:solidFill>
              </a:rPr>
              <a:t>is</a:t>
            </a:r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 no </a:t>
            </a:r>
            <a:r>
              <a:rPr lang="es-ES_tradnl" sz="3200" b="1" dirty="0" err="1" smtClean="0">
                <a:solidFill>
                  <a:schemeClr val="accent3">
                    <a:lumMod val="50000"/>
                  </a:schemeClr>
                </a:solidFill>
              </a:rPr>
              <a:t>change</a:t>
            </a:r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es-ES_tradnl" sz="3200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3200" b="1" i="1" dirty="0" smtClean="0">
                <a:solidFill>
                  <a:schemeClr val="accent3">
                    <a:lumMod val="50000"/>
                  </a:schemeClr>
                </a:solidFill>
              </a:rPr>
              <a:t>nosotros/vosotros</a:t>
            </a:r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3">
                    <a:lumMod val="50000"/>
                  </a:schemeClr>
                </a:solidFill>
              </a:rPr>
              <a:t>forms</a:t>
            </a:r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ctr"/>
            <a:endParaRPr lang="es-ES_tradnl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Yo – qu</a:t>
            </a:r>
            <a:r>
              <a:rPr lang="es-ES_tradnl" sz="3200" b="1" dirty="0" smtClean="0"/>
              <a:t>ie</a:t>
            </a:r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ro</a:t>
            </a:r>
          </a:p>
          <a:p>
            <a:pPr algn="ctr"/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Tú – qu</a:t>
            </a:r>
            <a:r>
              <a:rPr lang="es-ES_tradnl" sz="3200" b="1" dirty="0" smtClean="0"/>
              <a:t>ie</a:t>
            </a:r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res</a:t>
            </a:r>
          </a:p>
          <a:p>
            <a:pPr algn="ctr"/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Él, Ella, Ud.  – qu</a:t>
            </a:r>
            <a:r>
              <a:rPr lang="es-ES_tradnl" sz="3200" b="1" dirty="0" smtClean="0"/>
              <a:t>ie</a:t>
            </a:r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re</a:t>
            </a:r>
          </a:p>
          <a:p>
            <a:pPr algn="ctr"/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Nosotros – queremos</a:t>
            </a:r>
          </a:p>
          <a:p>
            <a:pPr algn="ctr"/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Vosotros – queréis</a:t>
            </a:r>
          </a:p>
          <a:p>
            <a:pPr algn="ctr"/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Ellos, Ellas, Uds. - qu</a:t>
            </a:r>
            <a:r>
              <a:rPr lang="es-ES_tradnl" sz="3200" b="1" dirty="0" smtClean="0"/>
              <a:t>ie</a:t>
            </a:r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ren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6000" b="1" dirty="0" smtClean="0">
                <a:solidFill>
                  <a:schemeClr val="accent6">
                    <a:lumMod val="75000"/>
                  </a:schemeClr>
                </a:solidFill>
              </a:rPr>
              <a:t>Gustar</a:t>
            </a:r>
          </a:p>
          <a:p>
            <a:pPr algn="ctr"/>
            <a:endParaRPr lang="es-ES_tradnl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verb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i="1" dirty="0" smtClean="0">
                <a:solidFill>
                  <a:schemeClr val="accent6">
                    <a:lumMod val="75000"/>
                  </a:schemeClr>
                </a:solidFill>
              </a:rPr>
              <a:t>Gustar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different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than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other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verbs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we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studied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We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only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conjugate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it</a:t>
            </a:r>
            <a:endParaRPr lang="es-ES_tradnl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s-ES_tradnl" sz="3200" b="1" i="1" dirty="0" smtClean="0">
                <a:solidFill>
                  <a:schemeClr val="accent6">
                    <a:lumMod val="75000"/>
                  </a:schemeClr>
                </a:solidFill>
              </a:rPr>
              <a:t>Gusta / Gustan</a:t>
            </a:r>
          </a:p>
          <a:p>
            <a:pPr algn="ctr"/>
            <a:r>
              <a:rPr lang="es-ES_tradnl" sz="3200" b="1" i="1" dirty="0" smtClean="0">
                <a:solidFill>
                  <a:schemeClr val="accent6">
                    <a:lumMod val="75000"/>
                  </a:schemeClr>
                </a:solidFill>
              </a:rPr>
              <a:t>Gustaría / Gustarían</a:t>
            </a:r>
          </a:p>
          <a:p>
            <a:pPr algn="ctr"/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Also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we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don´t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use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subject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pronouns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s-ES_tradnl" sz="3200" b="1" i="1" dirty="0" smtClean="0">
                <a:solidFill>
                  <a:schemeClr val="accent6">
                    <a:lumMod val="75000"/>
                  </a:schemeClr>
                </a:solidFill>
              </a:rPr>
              <a:t>yo, tú, él, ella, Ud., nosotros, vosotros, ellos, ellas, Uds.)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before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verb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. 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We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use INDIRECT OBJECT PRONOUNS: </a:t>
            </a:r>
            <a:endParaRPr lang="es-ES_tradnl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s-ES_tradnl" sz="3200" b="1" dirty="0" smtClean="0"/>
              <a:t>Me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gusta / </a:t>
            </a:r>
            <a:r>
              <a:rPr lang="es-ES_tradnl" sz="3200" b="1" dirty="0" smtClean="0"/>
              <a:t>Me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gustaría</a:t>
            </a:r>
          </a:p>
          <a:p>
            <a:pPr algn="ctr"/>
            <a:r>
              <a:rPr lang="es-ES_tradnl" sz="3200" b="1" dirty="0" smtClean="0"/>
              <a:t>Te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gusta / </a:t>
            </a:r>
            <a:r>
              <a:rPr lang="es-ES_tradnl" sz="3200" b="1" dirty="0" smtClean="0"/>
              <a:t>Te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gustaría</a:t>
            </a:r>
            <a:endParaRPr lang="es-ES_tradnl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s-ES_tradnl" sz="24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s-ES_tradnl" sz="2400" b="1" dirty="0" err="1" smtClean="0">
                <a:solidFill>
                  <a:schemeClr val="accent6">
                    <a:lumMod val="75000"/>
                  </a:schemeClr>
                </a:solidFill>
              </a:rPr>
              <a:t>later</a:t>
            </a:r>
            <a:r>
              <a:rPr lang="es-ES_tradnl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2400" b="1" dirty="0" err="1" smtClean="0">
                <a:solidFill>
                  <a:schemeClr val="accent6">
                    <a:lumMod val="75000"/>
                  </a:schemeClr>
                </a:solidFill>
              </a:rPr>
              <a:t>you</a:t>
            </a:r>
            <a:r>
              <a:rPr lang="es-ES_tradnl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2400" b="1" dirty="0" err="1" smtClean="0">
                <a:solidFill>
                  <a:schemeClr val="accent6">
                    <a:lumMod val="75000"/>
                  </a:schemeClr>
                </a:solidFill>
              </a:rPr>
              <a:t>will</a:t>
            </a:r>
            <a:r>
              <a:rPr lang="es-ES_tradnl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2400" b="1" dirty="0" err="1" smtClean="0">
                <a:solidFill>
                  <a:schemeClr val="accent6">
                    <a:lumMod val="75000"/>
                  </a:schemeClr>
                </a:solidFill>
              </a:rPr>
              <a:t>learn</a:t>
            </a:r>
            <a:r>
              <a:rPr lang="es-ES_tradnl" sz="2400" b="1" dirty="0" smtClean="0">
                <a:solidFill>
                  <a:schemeClr val="accent6">
                    <a:lumMod val="75000"/>
                  </a:schemeClr>
                </a:solidFill>
              </a:rPr>
              <a:t>: le, nos, os, les)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6000" b="1" dirty="0" err="1" smtClean="0"/>
              <a:t>How</a:t>
            </a:r>
            <a:r>
              <a:rPr lang="es-ES_tradnl" sz="6000" b="1" dirty="0" smtClean="0"/>
              <a:t> do </a:t>
            </a:r>
            <a:r>
              <a:rPr lang="es-ES_tradnl" sz="6000" b="1" dirty="0" err="1" smtClean="0"/>
              <a:t>we</a:t>
            </a:r>
            <a:r>
              <a:rPr lang="es-ES_tradnl" sz="6000" b="1" dirty="0" smtClean="0"/>
              <a:t> </a:t>
            </a:r>
            <a:r>
              <a:rPr lang="es-ES_tradnl" sz="6000" b="1" dirty="0" err="1" smtClean="0"/>
              <a:t>form</a:t>
            </a:r>
            <a:r>
              <a:rPr lang="es-ES_tradnl" sz="6000" b="1" dirty="0" smtClean="0"/>
              <a:t> </a:t>
            </a:r>
            <a:r>
              <a:rPr lang="es-ES_tradnl" sz="6000" b="1" dirty="0" err="1" smtClean="0"/>
              <a:t>sentences</a:t>
            </a:r>
            <a:r>
              <a:rPr lang="es-ES_tradnl" sz="6000" b="1" dirty="0" smtClean="0"/>
              <a:t> </a:t>
            </a:r>
            <a:r>
              <a:rPr lang="es-ES_tradnl" sz="6000" b="1" dirty="0" err="1" smtClean="0"/>
              <a:t>with</a:t>
            </a:r>
            <a:r>
              <a:rPr lang="es-ES_tradnl" sz="6000" b="1" dirty="0" smtClean="0"/>
              <a:t> </a:t>
            </a:r>
            <a:r>
              <a:rPr lang="es-ES_tradnl" sz="6000" b="1" dirty="0" err="1" smtClean="0"/>
              <a:t>piggy</a:t>
            </a:r>
            <a:r>
              <a:rPr lang="es-ES_tradnl" sz="6000" b="1" dirty="0" smtClean="0"/>
              <a:t> back </a:t>
            </a:r>
            <a:r>
              <a:rPr lang="es-ES_tradnl" sz="6000" b="1" dirty="0" err="1" smtClean="0"/>
              <a:t>verbs</a:t>
            </a:r>
            <a:r>
              <a:rPr lang="es-ES_tradnl" sz="6000" b="1" dirty="0" smtClean="0"/>
              <a:t>?</a:t>
            </a:r>
          </a:p>
          <a:p>
            <a:endParaRPr lang="es-ES_tradnl" sz="3200" dirty="0"/>
          </a:p>
          <a:p>
            <a:pPr algn="ctr"/>
            <a:r>
              <a:rPr lang="es-ES_tradnl" sz="3200" dirty="0" err="1" smtClean="0"/>
              <a:t>We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conjugate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b="1" dirty="0" err="1" smtClean="0"/>
              <a:t>first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verb</a:t>
            </a:r>
            <a:r>
              <a:rPr lang="es-ES_tradnl" sz="3200" dirty="0" smtClean="0"/>
              <a:t> </a:t>
            </a:r>
          </a:p>
          <a:p>
            <a:pPr algn="ctr"/>
            <a:r>
              <a:rPr lang="es-ES_tradnl" sz="3200" dirty="0" smtClean="0"/>
              <a:t>and </a:t>
            </a:r>
            <a:r>
              <a:rPr lang="es-ES_tradnl" sz="3200" dirty="0" err="1" smtClean="0"/>
              <a:t>leave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b="1" dirty="0" err="1" smtClean="0"/>
              <a:t>second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verb</a:t>
            </a:r>
            <a:r>
              <a:rPr lang="es-ES_tradnl" sz="3200" dirty="0" smtClean="0"/>
              <a:t> in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b="1" u="sng" dirty="0" smtClean="0"/>
              <a:t>INFINITIVE</a:t>
            </a:r>
            <a:r>
              <a:rPr lang="es-ES_tradnl" sz="3200" dirty="0" smtClean="0"/>
              <a:t>.</a:t>
            </a:r>
          </a:p>
          <a:p>
            <a:pPr algn="ctr"/>
            <a:endParaRPr lang="es-ES_tradnl" sz="3200" dirty="0" smtClean="0"/>
          </a:p>
          <a:p>
            <a:r>
              <a:rPr lang="es-ES_tradnl" sz="3200" b="1" dirty="0" smtClean="0">
                <a:solidFill>
                  <a:srgbClr val="0070C0"/>
                </a:solidFill>
              </a:rPr>
              <a:t>	Yo  sé </a:t>
            </a:r>
            <a:r>
              <a:rPr lang="es-ES_tradnl" sz="3200" b="1" dirty="0" smtClean="0">
                <a:solidFill>
                  <a:srgbClr val="FF0000"/>
                </a:solidFill>
              </a:rPr>
              <a:t>nad</a:t>
            </a:r>
            <a:r>
              <a:rPr lang="es-ES_tradnl" sz="3200" b="1" u="sng" dirty="0" smtClean="0">
                <a:solidFill>
                  <a:srgbClr val="FF0000"/>
                </a:solidFill>
              </a:rPr>
              <a:t>ar</a:t>
            </a:r>
            <a:r>
              <a:rPr lang="es-ES_tradnl" sz="3200" b="1" dirty="0" smtClean="0">
                <a:solidFill>
                  <a:srgbClr val="FF0000"/>
                </a:solidFill>
              </a:rPr>
              <a:t>.                 </a:t>
            </a:r>
            <a:r>
              <a:rPr lang="es-ES_tradnl" sz="3200" b="1" dirty="0" smtClean="0">
                <a:solidFill>
                  <a:srgbClr val="0070C0"/>
                </a:solidFill>
              </a:rPr>
              <a:t>I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know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how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FF0000"/>
                </a:solidFill>
              </a:rPr>
              <a:t>to</a:t>
            </a:r>
            <a:r>
              <a:rPr lang="es-ES_tradnl" sz="3200" b="1" dirty="0" smtClean="0">
                <a:solidFill>
                  <a:srgbClr val="FF0000"/>
                </a:solidFill>
              </a:rPr>
              <a:t> </a:t>
            </a:r>
            <a:r>
              <a:rPr lang="es-ES_tradnl" sz="3200" b="1" dirty="0" err="1" smtClean="0">
                <a:solidFill>
                  <a:srgbClr val="FF0000"/>
                </a:solidFill>
              </a:rPr>
              <a:t>swim</a:t>
            </a:r>
            <a:r>
              <a:rPr lang="es-ES_tradnl" sz="32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ES_tradnl" sz="3200" b="1" dirty="0" smtClean="0">
                <a:solidFill>
                  <a:srgbClr val="7030A0"/>
                </a:solidFill>
              </a:rPr>
              <a:t>	Yo  p</a:t>
            </a:r>
            <a:r>
              <a:rPr lang="es-ES_tradnl" sz="3200" b="1" dirty="0" smtClean="0"/>
              <a:t>ue</a:t>
            </a:r>
            <a:r>
              <a:rPr lang="es-ES_tradnl" sz="3200" b="1" dirty="0" smtClean="0">
                <a:solidFill>
                  <a:srgbClr val="7030A0"/>
                </a:solidFill>
              </a:rPr>
              <a:t>do </a:t>
            </a:r>
            <a:r>
              <a:rPr lang="es-ES_tradnl" sz="3200" b="1" dirty="0" smtClean="0">
                <a:solidFill>
                  <a:srgbClr val="FF0000"/>
                </a:solidFill>
              </a:rPr>
              <a:t>nad</a:t>
            </a:r>
            <a:r>
              <a:rPr lang="es-ES_tradnl" sz="3200" b="1" u="sng" dirty="0" smtClean="0">
                <a:solidFill>
                  <a:srgbClr val="FF0000"/>
                </a:solidFill>
              </a:rPr>
              <a:t>ar</a:t>
            </a:r>
            <a:r>
              <a:rPr lang="es-ES_tradnl" sz="3200" b="1" dirty="0" smtClean="0">
                <a:solidFill>
                  <a:srgbClr val="FF0000"/>
                </a:solidFill>
              </a:rPr>
              <a:t>	.	</a:t>
            </a:r>
            <a:r>
              <a:rPr lang="es-ES_tradnl" sz="3200" b="1" dirty="0" smtClean="0">
                <a:solidFill>
                  <a:srgbClr val="7030A0"/>
                </a:solidFill>
              </a:rPr>
              <a:t>I can (I am </a:t>
            </a:r>
            <a:r>
              <a:rPr lang="es-ES_tradnl" sz="3200" b="1" dirty="0" err="1" smtClean="0">
                <a:solidFill>
                  <a:srgbClr val="7030A0"/>
                </a:solidFill>
              </a:rPr>
              <a:t>able</a:t>
            </a:r>
            <a:r>
              <a:rPr lang="es-ES_tradnl" sz="3200" b="1" dirty="0" smtClean="0">
                <a:solidFill>
                  <a:srgbClr val="7030A0"/>
                </a:solidFill>
              </a:rPr>
              <a:t> </a:t>
            </a:r>
            <a:r>
              <a:rPr lang="es-ES_tradnl" sz="3200" b="1" dirty="0" err="1" smtClean="0">
                <a:solidFill>
                  <a:srgbClr val="FF0000"/>
                </a:solidFill>
              </a:rPr>
              <a:t>to</a:t>
            </a:r>
            <a:r>
              <a:rPr lang="es-ES_tradnl" sz="3200" b="1" dirty="0" smtClean="0">
                <a:solidFill>
                  <a:srgbClr val="FF0000"/>
                </a:solidFill>
              </a:rPr>
              <a:t>) </a:t>
            </a:r>
            <a:r>
              <a:rPr lang="es-ES_tradnl" sz="3200" b="1" dirty="0" err="1" smtClean="0">
                <a:solidFill>
                  <a:srgbClr val="FF0000"/>
                </a:solidFill>
              </a:rPr>
              <a:t>swim</a:t>
            </a:r>
            <a:r>
              <a:rPr lang="es-ES_tradnl" sz="3200" b="1" dirty="0" smtClean="0">
                <a:solidFill>
                  <a:srgbClr val="FF0000"/>
                </a:solidFill>
              </a:rPr>
              <a:t>.</a:t>
            </a:r>
            <a:endParaRPr lang="es-ES_tradnl" sz="3200" b="1" dirty="0" smtClean="0">
              <a:solidFill>
                <a:srgbClr val="7030A0"/>
              </a:solidFill>
            </a:endParaRPr>
          </a:p>
          <a:p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	Yo  qu</a:t>
            </a:r>
            <a:r>
              <a:rPr lang="es-ES_tradnl" sz="3200" b="1" dirty="0" smtClean="0"/>
              <a:t>ie</a:t>
            </a:r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ro </a:t>
            </a:r>
            <a:r>
              <a:rPr lang="es-ES_tradnl" sz="3200" b="1" dirty="0" smtClean="0">
                <a:solidFill>
                  <a:srgbClr val="FF0000"/>
                </a:solidFill>
              </a:rPr>
              <a:t>nad</a:t>
            </a:r>
            <a:r>
              <a:rPr lang="es-ES_tradnl" sz="3200" b="1" u="sng" dirty="0" smtClean="0">
                <a:solidFill>
                  <a:srgbClr val="FF0000"/>
                </a:solidFill>
              </a:rPr>
              <a:t>ar</a:t>
            </a:r>
            <a:r>
              <a:rPr lang="es-ES_tradnl" sz="3200" b="1" dirty="0" smtClean="0">
                <a:solidFill>
                  <a:srgbClr val="FF0000"/>
                </a:solidFill>
              </a:rPr>
              <a:t>.	</a:t>
            </a:r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I </a:t>
            </a:r>
            <a:r>
              <a:rPr lang="es-ES_tradnl" sz="3200" b="1" dirty="0" err="1" smtClean="0">
                <a:solidFill>
                  <a:schemeClr val="accent3">
                    <a:lumMod val="50000"/>
                  </a:schemeClr>
                </a:solidFill>
              </a:rPr>
              <a:t>want</a:t>
            </a:r>
            <a:r>
              <a:rPr lang="es-ES_tradnl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rgbClr val="FF0000"/>
                </a:solidFill>
              </a:rPr>
              <a:t>to</a:t>
            </a:r>
            <a:r>
              <a:rPr lang="es-ES_tradnl" sz="3200" b="1" dirty="0" smtClean="0">
                <a:solidFill>
                  <a:srgbClr val="FF0000"/>
                </a:solidFill>
              </a:rPr>
              <a:t> </a:t>
            </a:r>
            <a:r>
              <a:rPr lang="es-ES_tradnl" sz="3200" b="1" dirty="0" err="1" smtClean="0">
                <a:solidFill>
                  <a:srgbClr val="FF0000"/>
                </a:solidFill>
              </a:rPr>
              <a:t>swim</a:t>
            </a:r>
            <a:r>
              <a:rPr lang="es-ES_tradnl" sz="3200" b="1" dirty="0" smtClean="0">
                <a:solidFill>
                  <a:srgbClr val="FF0000"/>
                </a:solidFill>
              </a:rPr>
              <a:t>.</a:t>
            </a:r>
            <a:endParaRPr lang="es-ES_tradnl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	Me gustaría </a:t>
            </a:r>
            <a:r>
              <a:rPr lang="es-ES_tradnl" sz="3200" b="1" dirty="0" smtClean="0">
                <a:solidFill>
                  <a:srgbClr val="FF0000"/>
                </a:solidFill>
              </a:rPr>
              <a:t>nad</a:t>
            </a:r>
            <a:r>
              <a:rPr lang="es-ES_tradnl" sz="3200" b="1" u="sng" dirty="0" smtClean="0">
                <a:solidFill>
                  <a:srgbClr val="FF0000"/>
                </a:solidFill>
              </a:rPr>
              <a:t>ar</a:t>
            </a:r>
            <a:r>
              <a:rPr lang="es-ES_tradnl" sz="3200" b="1" dirty="0" smtClean="0">
                <a:solidFill>
                  <a:srgbClr val="FF0000"/>
                </a:solidFill>
              </a:rPr>
              <a:t>.	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would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chemeClr val="accent6">
                    <a:lumMod val="75000"/>
                  </a:schemeClr>
                </a:solidFill>
              </a:rPr>
              <a:t>like</a:t>
            </a:r>
            <a:r>
              <a:rPr lang="es-ES_tradnl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3200" b="1" dirty="0" err="1" smtClean="0">
                <a:solidFill>
                  <a:srgbClr val="FF0000"/>
                </a:solidFill>
              </a:rPr>
              <a:t>to</a:t>
            </a:r>
            <a:r>
              <a:rPr lang="es-ES_tradnl" sz="3200" b="1" dirty="0" smtClean="0">
                <a:solidFill>
                  <a:srgbClr val="FF0000"/>
                </a:solidFill>
              </a:rPr>
              <a:t> </a:t>
            </a:r>
            <a:r>
              <a:rPr lang="es-ES_tradnl" sz="3200" b="1" dirty="0" err="1" smtClean="0">
                <a:solidFill>
                  <a:srgbClr val="FF0000"/>
                </a:solidFill>
              </a:rPr>
              <a:t>swim</a:t>
            </a:r>
            <a:r>
              <a:rPr lang="es-ES_tradnl" sz="3200" b="1" dirty="0" smtClean="0">
                <a:solidFill>
                  <a:srgbClr val="FF0000"/>
                </a:solidFill>
              </a:rPr>
              <a:t>.</a:t>
            </a:r>
            <a:endParaRPr lang="es-ES_tradnl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s-ES_tradnl" b="1" dirty="0" smtClean="0">
              <a:solidFill>
                <a:srgbClr val="7030A0"/>
              </a:solidFill>
            </a:endParaRPr>
          </a:p>
          <a:p>
            <a:endParaRPr lang="es-ES_tradnl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" name="Picture 28" descr="A Young Boy In A Wheelchair Playing Basketball - Royalty Free Clipart 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743200"/>
            <a:ext cx="1143000" cy="1279478"/>
          </a:xfrm>
          <a:prstGeom prst="rect">
            <a:avLst/>
          </a:prstGeom>
          <a:noFill/>
        </p:spPr>
      </p:pic>
      <p:pic>
        <p:nvPicPr>
          <p:cNvPr id="1046" name="Picture 22" descr="http://www.arthursclipart.org/kids/kidscol/swimming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609600"/>
            <a:ext cx="1950668" cy="822325"/>
          </a:xfrm>
          <a:prstGeom prst="rect">
            <a:avLst/>
          </a:prstGeom>
          <a:noFill/>
        </p:spPr>
      </p:pic>
      <p:pic>
        <p:nvPicPr>
          <p:cNvPr id="1028" name="Picture 4" descr="http://www.clipartheaven.com/clipart/kids_stuff/images_(a_-_f)/fishin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1447800" cy="1072554"/>
          </a:xfrm>
          <a:prstGeom prst="rect">
            <a:avLst/>
          </a:prstGeom>
          <a:noFill/>
        </p:spPr>
      </p:pic>
      <p:pic>
        <p:nvPicPr>
          <p:cNvPr id="1030" name="Picture 6" descr="http://www.fotosearch.com/bthumb/SUE/SUE110/GFCL007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2590800"/>
            <a:ext cx="1183341" cy="1219200"/>
          </a:xfrm>
          <a:prstGeom prst="rect">
            <a:avLst/>
          </a:prstGeom>
          <a:noFill/>
        </p:spPr>
      </p:pic>
      <p:pic>
        <p:nvPicPr>
          <p:cNvPr id="1032" name="Picture 8" descr="http://www.clipartguide.com/_named_clipart_images/0511-0811-0316-4964_Cartoon_of_a_Bad_Tennis_Player_clipart_ima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3886200"/>
            <a:ext cx="1147735" cy="1352550"/>
          </a:xfrm>
          <a:prstGeom prst="rect">
            <a:avLst/>
          </a:prstGeom>
          <a:noFill/>
        </p:spPr>
      </p:pic>
      <p:pic>
        <p:nvPicPr>
          <p:cNvPr id="1034" name="Picture 10" descr="http://careyevs.schoolwires.com/59370630103214/lib/59370630103214/volleyball_clipart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5257800"/>
            <a:ext cx="1208913" cy="1447800"/>
          </a:xfrm>
          <a:prstGeom prst="rect">
            <a:avLst/>
          </a:prstGeom>
          <a:noFill/>
        </p:spPr>
      </p:pic>
      <p:pic>
        <p:nvPicPr>
          <p:cNvPr id="1036" name="Picture 12" descr="http://images.clipartof.com/small/4152-Adult-Male-Baseball-Player-Swinging-The-Bat-Towards-The-Ball-Clipar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4600" y="0"/>
            <a:ext cx="1231900" cy="1654791"/>
          </a:xfrm>
          <a:prstGeom prst="rect">
            <a:avLst/>
          </a:prstGeom>
          <a:noFill/>
        </p:spPr>
      </p:pic>
      <p:pic>
        <p:nvPicPr>
          <p:cNvPr id="1038" name="Picture 14" descr="http://t2.gstatic.com/images?q=tbn:wRUCmuvLd5xe2M:http://images.clipartof.com/small/24467-Clipart-Illustration-Of-A-Football-Player-Athlete-In-A-Green-And-Yellow-Uniform-Running-With-The-Ball-In-Hand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38400" y="1600200"/>
            <a:ext cx="1019175" cy="1209676"/>
          </a:xfrm>
          <a:prstGeom prst="rect">
            <a:avLst/>
          </a:prstGeom>
          <a:noFill/>
        </p:spPr>
      </p:pic>
      <p:pic>
        <p:nvPicPr>
          <p:cNvPr id="1040" name="Picture 16" descr="See full size image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362200" y="2743200"/>
            <a:ext cx="990600" cy="1182806"/>
          </a:xfrm>
          <a:prstGeom prst="rect">
            <a:avLst/>
          </a:prstGeom>
          <a:noFill/>
        </p:spPr>
      </p:pic>
      <p:pic>
        <p:nvPicPr>
          <p:cNvPr id="1042" name="Picture 18" descr="http://t1.gstatic.com/images?q=tbn:LIxluFX7-vrnNM:http://edu.hpedsb.on.ca/madps/images/stories/userfiles/files/ski_clipart.gif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57400" y="3960159"/>
            <a:ext cx="1219200" cy="1255059"/>
          </a:xfrm>
          <a:prstGeom prst="rect">
            <a:avLst/>
          </a:prstGeom>
          <a:noFill/>
        </p:spPr>
      </p:pic>
      <p:pic>
        <p:nvPicPr>
          <p:cNvPr id="1044" name="Picture 20" descr="http://www.arthursclipart.org/kids/kidscol/Skate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2286000" y="5181600"/>
            <a:ext cx="887878" cy="1447800"/>
          </a:xfrm>
          <a:prstGeom prst="rect">
            <a:avLst/>
          </a:prstGeom>
          <a:noFill/>
        </p:spPr>
      </p:pic>
      <p:pic>
        <p:nvPicPr>
          <p:cNvPr id="1048" name="Picture 24" descr="http://www.arthursclipart.org/kids/kidscol/winner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86200" y="1382972"/>
            <a:ext cx="1219200" cy="1357053"/>
          </a:xfrm>
          <a:prstGeom prst="rect">
            <a:avLst/>
          </a:prstGeom>
          <a:noFill/>
        </p:spPr>
      </p:pic>
      <p:pic>
        <p:nvPicPr>
          <p:cNvPr id="1050" name="Picture 26" descr="http://www.arthursclipart.org/kids/kidscol/camping.gi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57200" y="152400"/>
            <a:ext cx="1818081" cy="1444625"/>
          </a:xfrm>
          <a:prstGeom prst="rect">
            <a:avLst/>
          </a:prstGeom>
          <a:noFill/>
        </p:spPr>
      </p:pic>
      <p:pic>
        <p:nvPicPr>
          <p:cNvPr id="1054" name="Picture 30" descr="http://t1.gstatic.com/images?q=tbn:xRIt8eavSuNFrM:http://comps.fotosearch.com/comp/IMZ/IMZ171/little-girl-skateboarding_~tow0021.jpg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657600" y="4038600"/>
            <a:ext cx="1272822" cy="1185042"/>
          </a:xfrm>
          <a:prstGeom prst="rect">
            <a:avLst/>
          </a:prstGeom>
          <a:noFill/>
        </p:spPr>
      </p:pic>
      <p:pic>
        <p:nvPicPr>
          <p:cNvPr id="1058" name="Picture 34" descr="http://t1.gstatic.com/images?q=tbn:w70Z54eOOjlm7M:http://topendsports.com/clipart/pics/albums/weight-lifting/weight_lifter.gif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733800" y="5334000"/>
            <a:ext cx="1311021" cy="118110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5105400" y="762000"/>
            <a:ext cx="4038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err="1" smtClean="0"/>
              <a:t>Using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the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piggy</a:t>
            </a:r>
            <a:r>
              <a:rPr lang="es-ES_tradnl" sz="2400" b="1" dirty="0" smtClean="0"/>
              <a:t> back </a:t>
            </a:r>
            <a:r>
              <a:rPr lang="es-ES_tradnl" sz="2400" b="1" dirty="0" err="1" smtClean="0"/>
              <a:t>verbs</a:t>
            </a:r>
            <a:r>
              <a:rPr lang="es-ES_tradnl" sz="2400" b="1" dirty="0" smtClean="0"/>
              <a:t>:</a:t>
            </a:r>
          </a:p>
          <a:p>
            <a:r>
              <a:rPr lang="es-ES_tradnl" sz="2400" b="1" i="1" dirty="0"/>
              <a:t>s</a:t>
            </a:r>
            <a:r>
              <a:rPr lang="es-ES_tradnl" sz="2400" b="1" i="1" dirty="0" smtClean="0"/>
              <a:t>aber, poder, querer, gustaría</a:t>
            </a:r>
          </a:p>
          <a:p>
            <a:r>
              <a:rPr lang="es-ES_tradnl" sz="2400" b="1" dirty="0" smtClean="0"/>
              <a:t>Ask </a:t>
            </a:r>
            <a:r>
              <a:rPr lang="es-ES_tradnl" sz="2400" b="1" dirty="0" err="1" smtClean="0"/>
              <a:t>you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friend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if</a:t>
            </a:r>
            <a:r>
              <a:rPr lang="es-ES_tradnl" sz="2400" b="1" dirty="0" smtClean="0"/>
              <a:t> he/</a:t>
            </a:r>
            <a:r>
              <a:rPr lang="es-ES_tradnl" sz="2400" b="1" dirty="0" err="1" smtClean="0"/>
              <a:t>she</a:t>
            </a:r>
            <a:r>
              <a:rPr lang="es-ES_tradnl" sz="2400" b="1" dirty="0" smtClean="0"/>
              <a:t>….</a:t>
            </a:r>
          </a:p>
          <a:p>
            <a:endParaRPr lang="es-ES_tradnl" sz="2000" dirty="0" smtClean="0"/>
          </a:p>
          <a:p>
            <a:r>
              <a:rPr lang="es-ES_tradnl" sz="2000" b="1" dirty="0" err="1" smtClean="0"/>
              <a:t>Knows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how</a:t>
            </a:r>
            <a:r>
              <a:rPr lang="es-ES_tradnl" sz="2000" b="1" dirty="0" smtClean="0"/>
              <a:t> …</a:t>
            </a:r>
          </a:p>
          <a:p>
            <a:r>
              <a:rPr lang="es-ES_tradnl" sz="2000" b="1" dirty="0" err="1" smtClean="0"/>
              <a:t>Is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able</a:t>
            </a:r>
            <a:r>
              <a:rPr lang="es-ES_tradnl" sz="2000" b="1" dirty="0" smtClean="0"/>
              <a:t>………….	</a:t>
            </a:r>
            <a:r>
              <a:rPr lang="es-ES_tradnl" sz="2000" b="1" dirty="0" smtClean="0"/>
              <a:t> .. </a:t>
            </a:r>
            <a:r>
              <a:rPr lang="es-ES_tradnl" sz="2000" b="1" dirty="0" err="1"/>
              <a:t>t</a:t>
            </a:r>
            <a:r>
              <a:rPr lang="es-ES_tradnl" sz="2000" b="1" dirty="0" err="1" smtClean="0"/>
              <a:t>o</a:t>
            </a:r>
            <a:r>
              <a:rPr lang="es-ES_tradnl" sz="2000" b="1" dirty="0" smtClean="0"/>
              <a:t> do </a:t>
            </a:r>
            <a:r>
              <a:rPr lang="es-ES_tradnl" sz="2000" b="1" dirty="0" err="1" smtClean="0"/>
              <a:t>these</a:t>
            </a:r>
            <a:endParaRPr lang="es-ES_tradnl" sz="2000" b="1" dirty="0" smtClean="0"/>
          </a:p>
          <a:p>
            <a:r>
              <a:rPr lang="es-ES_tradnl" sz="2000" b="1" dirty="0" err="1" smtClean="0"/>
              <a:t>Wants</a:t>
            </a:r>
            <a:r>
              <a:rPr lang="es-ES_tradnl" sz="2000" b="1" dirty="0" smtClean="0"/>
              <a:t>…………	</a:t>
            </a:r>
            <a:r>
              <a:rPr lang="es-ES_tradnl" sz="2000" b="1" dirty="0" smtClean="0"/>
              <a:t>     </a:t>
            </a:r>
            <a:r>
              <a:rPr lang="es-ES_tradnl" sz="2000" b="1" dirty="0" err="1" smtClean="0"/>
              <a:t>activities</a:t>
            </a:r>
            <a:endParaRPr lang="es-ES_tradnl" sz="2000" b="1" dirty="0"/>
          </a:p>
          <a:p>
            <a:r>
              <a:rPr lang="es-ES_tradnl" sz="2000" b="1" dirty="0" err="1" smtClean="0"/>
              <a:t>Would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like</a:t>
            </a:r>
            <a:r>
              <a:rPr lang="es-ES_tradnl" sz="2000" b="1" dirty="0" smtClean="0"/>
              <a:t>…..	</a:t>
            </a:r>
          </a:p>
          <a:p>
            <a:endParaRPr lang="es-ES_tradnl" sz="2000" dirty="0"/>
          </a:p>
          <a:p>
            <a:endParaRPr lang="en-US" dirty="0"/>
          </a:p>
        </p:txBody>
      </p:sp>
      <p:sp>
        <p:nvSpPr>
          <p:cNvPr id="22" name="Right Brace 21"/>
          <p:cNvSpPr/>
          <p:nvPr/>
        </p:nvSpPr>
        <p:spPr>
          <a:xfrm>
            <a:off x="6705600" y="2133600"/>
            <a:ext cx="3810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286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R Bardash</dc:creator>
  <cp:lastModifiedBy>Karen R Bardash</cp:lastModifiedBy>
  <cp:revision>14</cp:revision>
  <dcterms:created xsi:type="dcterms:W3CDTF">2010-05-08T21:53:50Z</dcterms:created>
  <dcterms:modified xsi:type="dcterms:W3CDTF">2010-05-08T23:15:16Z</dcterms:modified>
</cp:coreProperties>
</file>