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21FF-0ABC-4119-B838-80AE8A15ED4C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DFD6-ABC2-4B3C-941D-179959A8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school.discoveryeducation.com/clipart/images/ani_sing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www.clipartguide.com/_named_clipart_images/0511-0811-0316-4957_Cartoon_of_a_Singing_Duet_clipart_image.jpg&amp;imgrefurl=http://www.clipartguide.com/_pages/0511-0811-0316-4957.html&amp;usg=__mz8WeKWclMFiXs-qw0vKjGfGb1E=&amp;h=350&amp;w=336&amp;sz=91&amp;hl=en&amp;start=1&amp;um=1&amp;itbs=1&amp;tbnid=-fJ4JWcRn4N4RM:&amp;tbnh=120&amp;tbnw=115&amp;prev=/images?q=sing+clipart&amp;um=1&amp;hl=en&amp;rlz=1T4SUNA_enUS292US292&amp;tbs=isch:1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clipartguide.com/_named_clipart_images/0511-0811-0316-4957_Cartoon_of_a_Singing_Duet_clipart_image.jpg&amp;imgrefurl=http://www.clipartguide.com/_pages/0511-0811-0316-4957.html&amp;usg=__mz8WeKWclMFiXs-qw0vKjGfGb1E=&amp;h=350&amp;w=336&amp;sz=91&amp;hl=en&amp;start=1&amp;um=1&amp;itbs=1&amp;tbnid=-fJ4JWcRn4N4RM:&amp;tbnh=120&amp;tbnw=115&amp;prev=/images?q=sing+clipart&amp;um=1&amp;hl=en&amp;rlz=1T4SUNA_enUS292US292&amp;tbs=isch: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hyperlink" Target="http://school.discoveryeducation.com/clipart/images/ani_sing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clipartguide.com/_named_clipart_images/0511-0811-0316-4957_Cartoon_of_a_Singing_Duet_clipart_image.jpg&amp;imgrefurl=http://www.clipartguide.com/_pages/0511-0811-0316-4957.html&amp;usg=__mz8WeKWclMFiXs-qw0vKjGfGb1E=&amp;h=350&amp;w=336&amp;sz=91&amp;hl=en&amp;start=1&amp;um=1&amp;itbs=1&amp;tbnid=-fJ4JWcRn4N4RM:&amp;tbnh=120&amp;tbnw=115&amp;prev=/images?q=sing+clipart&amp;um=1&amp;hl=en&amp;rlz=1T4SUNA_enUS292US292&amp;tbs=isch: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hyperlink" Target="http://school.discoveryeducation.com/clipart/images/ani_sing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images.clipartof.com/small/24467-Clipart-Illustration-Of-A-Football-Player-Athlete-In-A-Green-And-Yellow-Uniform-Running-With-The-Ball-In-Hand.jpg&amp;imgrefurl=http://www.clipartof.com/details/clipart/24467.html&amp;usg=__gTPasW64jkPwvmZOA3jhS7Vws48=&amp;h=450&amp;w=379&amp;sz=72&amp;hl=en&amp;start=2&amp;um=1&amp;itbs=1&amp;tbnid=wRUCmuvLd5xe2M:&amp;tbnh=127&amp;tbnw=107&amp;prev=/images?q=foot+ball+player+clipart&amp;um=1&amp;hl=en&amp;sa=N&amp;rlz=1T4SUNA_enUS292US292&amp;tbs=isch:1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26" Type="http://schemas.openxmlformats.org/officeDocument/2006/relationships/image" Target="../media/image25.jpeg"/><Relationship Id="rId3" Type="http://schemas.openxmlformats.org/officeDocument/2006/relationships/image" Target="../media/image10.gif"/><Relationship Id="rId21" Type="http://schemas.openxmlformats.org/officeDocument/2006/relationships/hyperlink" Target="http://www.google.com/imgres?imgurl=http://www.andreadams.com/assets/watermark%20files/reading_2.jpg&amp;imgrefurl=http://www.andreadams.com/the_cartoon_express_reading_2.htm&amp;usg=__3nsXcHUAyH-dHs74d5uvPHtpHnM=&amp;h=467&amp;w=455&amp;sz=35&amp;hl=en&amp;start=7&amp;um=1&amp;itbs=1&amp;tbnid=E6bu3axzdAckDM:&amp;tbnh=128&amp;tbnw=125&amp;prev=/images?q=read+book+clipart&amp;um=1&amp;hl=en&amp;rlz=1T4SUNA_enUS292US292&amp;tbs=isch:1" TargetMode="External"/><Relationship Id="rId7" Type="http://schemas.openxmlformats.org/officeDocument/2006/relationships/image" Target="../media/image14.jpeg"/><Relationship Id="rId12" Type="http://schemas.openxmlformats.org/officeDocument/2006/relationships/hyperlink" Target="http://www.google.com/imgres?imgurl=http://edu.hpedsb.on.ca/madps/images/stories/userfiles/files/ski_clipart.gif&amp;imgrefurl=http://edu.hpedsb.on.ca/madps/index.php?option=com_content&amp;view=category&amp;layout=blog&amp;id=17&amp;Itemid=70&amp;usg=__MWuZGDckRE_77qRwPFwdTd-5jh0=&amp;h=205&amp;w=200&amp;sz=11&amp;hl=en&amp;start=4&amp;um=1&amp;itbs=1&amp;tbnid=LIxluFX7-vrnNM:&amp;tbnh=105&amp;tbnw=102&amp;prev=/images?q=ski+clipart&amp;um=1&amp;hl=en&amp;sa=N&amp;rlz=1T4SUNA_enUS292US292&amp;tbs=isch:1" TargetMode="External"/><Relationship Id="rId17" Type="http://schemas.openxmlformats.org/officeDocument/2006/relationships/hyperlink" Target="http://www.google.com/imgres?imgurl=http://comps.fotosearch.com/comp/IMZ/IMZ171/little-girl-skateboarding_~tow0021.jpg&amp;imgrefurl=http://www.fotosearch.com/IMZ171/tow0021/&amp;usg=__nI7igl_nIWTV4rjLaJ7ThG3_naQ=&amp;h=280&amp;w=300&amp;sz=32&amp;hl=en&amp;start=55&amp;um=1&amp;itbs=1&amp;tbnid=xRIt8eavSuNFrM:&amp;tbnh=108&amp;tbnw=116&amp;prev=/images?q=skateboard+clipart&amp;start=54&amp;um=1&amp;hl=en&amp;sa=N&amp;rlz=1T4SUNA_enUS292US292&amp;ndsp=18&amp;tbs=isch:1" TargetMode="External"/><Relationship Id="rId25" Type="http://schemas.openxmlformats.org/officeDocument/2006/relationships/hyperlink" Target="http://www.google.com/imgres?imgurl=http://www.eslkidstuff.com/images/watchtv.gif&amp;imgrefurl=http://www.kinderhelper.com/FlashcardsTourDailyRoutines.htm&amp;usg=__CXq7N96mMCbypbhaJBpKgE8pYpQ=&amp;h=451&amp;w=426&amp;sz=22&amp;hl=en&amp;start=7&amp;um=1&amp;itbs=1&amp;tbnid=G3m6NGKvDcPPIM:&amp;tbnh=127&amp;tbnw=120&amp;prev=/images?q=watch+tv+clipart&amp;um=1&amp;hl=en&amp;sa=N&amp;rlz=1T4SUNA_enUS292US292&amp;ndsp=18&amp;tbs=isch:1" TargetMode="External"/><Relationship Id="rId33" Type="http://schemas.openxmlformats.org/officeDocument/2006/relationships/image" Target="../media/image29.jpeg"/><Relationship Id="rId2" Type="http://schemas.openxmlformats.org/officeDocument/2006/relationships/image" Target="../media/image9.gif"/><Relationship Id="rId16" Type="http://schemas.openxmlformats.org/officeDocument/2006/relationships/image" Target="../media/image20.gif"/><Relationship Id="rId20" Type="http://schemas.openxmlformats.org/officeDocument/2006/relationships/image" Target="../media/image22.jpeg"/><Relationship Id="rId29" Type="http://schemas.openxmlformats.org/officeDocument/2006/relationships/hyperlink" Target="http://www.google.com/imgres?imgurl=http://topendsports.com/clipart/pics/albums/fitness-testing/sit_ups.gif&amp;imgrefurl=http://www.topendsports.com/clipart/pics/fitness-testing/sit_ups?full=0&amp;usg=__cnKPSiBH5_DXSm0Z0AN4P9v5gN4=&amp;h=139&amp;w=250&amp;sz=5&amp;hl=en&amp;start=26&amp;um=1&amp;itbs=1&amp;tbnid=vThxxPAycUNMjM:&amp;tbnh=62&amp;tbnw=111&amp;prev=/images?q=sit+up+clipart&amp;start=18&amp;um=1&amp;hl=en&amp;sa=N&amp;rlz=1T4SUNA_enUS292US292&amp;ndsp=18&amp;tbs=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6.jpeg"/><Relationship Id="rId24" Type="http://schemas.openxmlformats.org/officeDocument/2006/relationships/image" Target="../media/image24.jpeg"/><Relationship Id="rId32" Type="http://schemas.openxmlformats.org/officeDocument/2006/relationships/hyperlink" Target="http://www.google.com/imgres?imgurl=http://ab061.k12.sd.us/specialed/images/teacher_clipart_17.gif&amp;imgrefurl=http://ab061.k12.sd.us/specialed/services.htm&amp;usg=__nbVFN4gvHjm8uqBo0Y5TQk5Lwqg=&amp;h=200&amp;w=160&amp;sz=11&amp;hl=en&amp;start=6&amp;um=1&amp;itbs=1&amp;tbnid=OA_brEbZChmuYM:&amp;tbnh=104&amp;tbnw=83&amp;prev=/images?q=teach+clipart&amp;um=1&amp;hl=en&amp;sa=N&amp;rlz=1T4SUNA_enUS292US292&amp;tbs=isch:1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9.gif"/><Relationship Id="rId23" Type="http://schemas.openxmlformats.org/officeDocument/2006/relationships/hyperlink" Target="http://teasleyes.typepad.com/.a/6a00d834524ed969e201157135b6c0970c-320pi" TargetMode="External"/><Relationship Id="rId28" Type="http://schemas.openxmlformats.org/officeDocument/2006/relationships/image" Target="../media/image26.jpeg"/><Relationship Id="rId10" Type="http://schemas.openxmlformats.org/officeDocument/2006/relationships/hyperlink" Target="http://www.stetsonfutbol.com/files/soccer_clipart_woman_player.gif" TargetMode="External"/><Relationship Id="rId19" Type="http://schemas.openxmlformats.org/officeDocument/2006/relationships/hyperlink" Target="http://www.google.com/imgres?imgurl=http://topendsports.com/clipart/pics/albums/weight-lifting/weight_lifter.gif&amp;imgrefurl=http://www.topendsports.com/clipart/pics/weight-lifting/weight_lifter&amp;usg=__4QLq5wa2Pbdjam8kgYyBr6Iwgyw=&amp;h=226&amp;w=252&amp;sz=10&amp;hl=en&amp;start=12&amp;um=1&amp;itbs=1&amp;tbnid=w70Z54eOOjlm7M:&amp;tbnh=100&amp;tbnw=111&amp;prev=/images?q=weight+lift+clipart&amp;um=1&amp;hl=en&amp;sa=N&amp;rlz=1T4SUNA_enUS292US292&amp;ndsp=18&amp;tbs=isch:1" TargetMode="External"/><Relationship Id="rId31" Type="http://schemas.openxmlformats.org/officeDocument/2006/relationships/image" Target="../media/image28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18.gif"/><Relationship Id="rId22" Type="http://schemas.openxmlformats.org/officeDocument/2006/relationships/image" Target="../media/image23.jpeg"/><Relationship Id="rId27" Type="http://schemas.openxmlformats.org/officeDocument/2006/relationships/hyperlink" Target="http://www.google.com/imgres?imgurl=http://4.bp.blogspot.com/_fDeJato-aA4/S58_6MomzCI/AAAAAAAAAVg/z-Zr5xzv8qU/s320/0511-0809-0702-2841_Dad_Grocery_Shopping_Clip_Art_clipart_image.jpg.png&amp;imgrefurl=http://threepeasinakitchen.blogspot.com/&amp;usg=__IftP3M9MtqzQWJcVwrsdThQUEQw=&amp;h=320&amp;w=299&amp;sz=119&amp;hl=en&amp;start=85&amp;um=1&amp;itbs=1&amp;tbnid=tV-4pUOJ9464_M:&amp;tbnh=118&amp;tbnw=110&amp;prev=/images?q=shopping+clipart&amp;start=72&amp;um=1&amp;hl=en&amp;sa=N&amp;rlz=1T4SUNA_enUS292US292&amp;ndsp=18&amp;tbs=isch:1" TargetMode="External"/><Relationship Id="rId30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5896" y="1219200"/>
            <a:ext cx="7112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immediate future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 + A + INFINITIVE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4290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Hey…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</a:t>
            </a:r>
            <a:r>
              <a:rPr lang="en-US" sz="3200" b="1" dirty="0" smtClean="0">
                <a:solidFill>
                  <a:srgbClr val="FF0000"/>
                </a:solidFill>
              </a:rPr>
              <a:t>are </a:t>
            </a:r>
            <a:r>
              <a:rPr lang="en-US" sz="3200" b="1" dirty="0" smtClean="0">
                <a:solidFill>
                  <a:srgbClr val="FF0000"/>
                </a:solidFill>
              </a:rPr>
              <a:t>you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GOING TO </a:t>
            </a:r>
            <a:r>
              <a:rPr lang="en-US" sz="3200" b="1" dirty="0" smtClean="0">
                <a:solidFill>
                  <a:srgbClr val="FF0000"/>
                </a:solidFill>
              </a:rPr>
              <a:t>DO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and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Where are you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GOING TO </a:t>
            </a:r>
            <a:r>
              <a:rPr lang="en-US" sz="3200" b="1" dirty="0" smtClean="0">
                <a:solidFill>
                  <a:srgbClr val="FF0000"/>
                </a:solidFill>
              </a:rPr>
              <a:t>GO???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7030A0"/>
                </a:solidFill>
              </a:rPr>
              <a:t>Yo </a:t>
            </a:r>
            <a:r>
              <a:rPr lang="es-ES_tradnl" sz="6000" b="1" u="sng" dirty="0" smtClean="0">
                <a:solidFill>
                  <a:srgbClr val="7030A0"/>
                </a:solidFill>
              </a:rPr>
              <a:t>VOY A IR </a:t>
            </a:r>
            <a:r>
              <a:rPr lang="es-ES_tradnl" sz="6000" b="1" dirty="0" smtClean="0">
                <a:solidFill>
                  <a:srgbClr val="7030A0"/>
                </a:solidFill>
              </a:rPr>
              <a:t>al / a la… …..</a:t>
            </a:r>
          </a:p>
          <a:p>
            <a:pPr algn="ctr"/>
            <a:endParaRPr lang="en-US" dirty="0"/>
          </a:p>
        </p:txBody>
      </p:sp>
      <p:pic>
        <p:nvPicPr>
          <p:cNvPr id="3" name="Picture 4" descr="http://media.lonelyplanet.com/lpimg/19009/19009-22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133600" cy="1379728"/>
          </a:xfrm>
          <a:prstGeom prst="rect">
            <a:avLst/>
          </a:prstGeom>
          <a:noFill/>
        </p:spPr>
      </p:pic>
      <p:pic>
        <p:nvPicPr>
          <p:cNvPr id="4" name="Picture 3" descr="http://www.horsevalleyranch.com/wp-content/themes/blackcanvas_20/images/rid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2324100" cy="1549400"/>
          </a:xfrm>
          <a:prstGeom prst="rect">
            <a:avLst/>
          </a:prstGeom>
          <a:noFill/>
        </p:spPr>
      </p:pic>
      <p:pic>
        <p:nvPicPr>
          <p:cNvPr id="5" name="Picture 2" descr="http://www.panoramio.com/photos/original/720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67000"/>
            <a:ext cx="2184441" cy="1638989"/>
          </a:xfrm>
          <a:prstGeom prst="rect">
            <a:avLst/>
          </a:prstGeom>
          <a:noFill/>
        </p:spPr>
      </p:pic>
      <p:pic>
        <p:nvPicPr>
          <p:cNvPr id="6" name="Picture 16" descr="Hollywood Movie Thea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143000"/>
            <a:ext cx="2161983" cy="1447800"/>
          </a:xfrm>
          <a:prstGeom prst="rect">
            <a:avLst/>
          </a:prstGeom>
          <a:noFill/>
        </p:spPr>
      </p:pic>
      <p:pic>
        <p:nvPicPr>
          <p:cNvPr id="7" name="Picture 2" descr="http://www.nationalaquaticcentre.ie/images/newspics/Gy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1768806" cy="1447800"/>
          </a:xfrm>
          <a:prstGeom prst="rect">
            <a:avLst/>
          </a:prstGeom>
          <a:noFill/>
        </p:spPr>
      </p:pic>
      <p:pic>
        <p:nvPicPr>
          <p:cNvPr id="8" name="Picture 2" descr="http://farm1.static.flickr.com/173/459997453_e61bc327da.jpg?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74320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8" descr="http://www.chicagomag.com/images/2008/February%202008/table_diningo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19600"/>
            <a:ext cx="2209800" cy="1752600"/>
          </a:xfrm>
          <a:prstGeom prst="rect">
            <a:avLst/>
          </a:prstGeom>
          <a:noFill/>
        </p:spPr>
      </p:pic>
      <p:pic>
        <p:nvPicPr>
          <p:cNvPr id="10" name="Picture 2" descr="http://myvallejorealestate.com/images/300px-BigPinkVictorianHou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419600"/>
            <a:ext cx="2091267" cy="1882140"/>
          </a:xfrm>
          <a:prstGeom prst="rect">
            <a:avLst/>
          </a:prstGeom>
          <a:noFill/>
        </p:spPr>
      </p:pic>
      <p:pic>
        <p:nvPicPr>
          <p:cNvPr id="11" name="Picture 2" descr="http://www.saksild.dk/media/1465/swimming-pool_saksil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419600"/>
            <a:ext cx="2276061" cy="1653140"/>
          </a:xfrm>
          <a:prstGeom prst="rect">
            <a:avLst/>
          </a:prstGeom>
          <a:noFill/>
        </p:spPr>
      </p:pic>
      <p:pic>
        <p:nvPicPr>
          <p:cNvPr id="12" name="Picture 2" descr="http://newyorkkids.timeout.com/newyork/kids/resizeImage/htdocs/export_images/33/33.x600.FT.SC.jones-bea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1143000"/>
            <a:ext cx="2292712" cy="1474978"/>
          </a:xfrm>
          <a:prstGeom prst="rect">
            <a:avLst/>
          </a:prstGeom>
          <a:noFill/>
        </p:spPr>
      </p:pic>
      <p:pic>
        <p:nvPicPr>
          <p:cNvPr id="13" name="Picture 2" descr="http://7art-screensavers.com/screenshots/skiing-wonders/mountain-ski-slop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72300" y="2743200"/>
            <a:ext cx="1943100" cy="1447800"/>
          </a:xfrm>
          <a:prstGeom prst="rect">
            <a:avLst/>
          </a:prstGeom>
          <a:noFill/>
        </p:spPr>
      </p:pic>
      <p:pic>
        <p:nvPicPr>
          <p:cNvPr id="14" name="Picture 4" descr="http://nhrc.nic.in/library/librarymain_files/librar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4541128"/>
            <a:ext cx="1981200" cy="157986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6257835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030A0"/>
                </a:solidFill>
              </a:rPr>
              <a:t>	</a:t>
            </a:r>
            <a:r>
              <a:rPr lang="es-ES_tradnl" b="1" dirty="0" smtClean="0">
                <a:solidFill>
                  <a:srgbClr val="7030A0"/>
                </a:solidFill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/>
              <a:t>Yo </a:t>
            </a:r>
            <a:r>
              <a:rPr lang="es-ES_tradnl" sz="3600" b="1" u="sng" dirty="0" smtClean="0"/>
              <a:t>VOY A IR </a:t>
            </a:r>
            <a:r>
              <a:rPr lang="es-ES_tradnl" sz="3600" b="1" dirty="0" smtClean="0"/>
              <a:t>al / a la…   PARA..(</a:t>
            </a:r>
            <a:r>
              <a:rPr lang="es-ES_tradnl" sz="3600" b="1" dirty="0" err="1" smtClean="0"/>
              <a:t>verb</a:t>
            </a:r>
            <a:r>
              <a:rPr lang="es-ES_tradnl" sz="3600" b="1" dirty="0" smtClean="0"/>
              <a:t> in </a:t>
            </a:r>
            <a:r>
              <a:rPr lang="es-ES_tradnl" sz="3600" b="1" dirty="0" err="1" smtClean="0"/>
              <a:t>infinitive</a:t>
            </a:r>
            <a:r>
              <a:rPr lang="es-ES_tradnl" sz="3600" b="1" dirty="0" smtClean="0"/>
              <a:t>)  </a:t>
            </a:r>
            <a:r>
              <a:rPr lang="es-ES_tradnl" sz="3600" b="1" dirty="0" smtClean="0">
                <a:solidFill>
                  <a:srgbClr val="7030A0"/>
                </a:solidFill>
              </a:rPr>
              <a:t>Yo </a:t>
            </a:r>
            <a:r>
              <a:rPr lang="es-ES_tradnl" sz="3600" b="1" u="sng" dirty="0" smtClean="0">
                <a:solidFill>
                  <a:srgbClr val="7030A0"/>
                </a:solidFill>
              </a:rPr>
              <a:t>voy a ir </a:t>
            </a:r>
            <a:r>
              <a:rPr lang="es-ES_tradnl" sz="3600" b="1" dirty="0" smtClean="0">
                <a:solidFill>
                  <a:srgbClr val="7030A0"/>
                </a:solidFill>
              </a:rPr>
              <a:t>a la escuela PARA aprend</a:t>
            </a:r>
            <a:r>
              <a:rPr lang="es-ES_tradnl" sz="3600" b="1" u="sng" dirty="0" smtClean="0">
                <a:solidFill>
                  <a:srgbClr val="7030A0"/>
                </a:solidFill>
              </a:rPr>
              <a:t>er.</a:t>
            </a:r>
          </a:p>
          <a:p>
            <a:pPr algn="ctr"/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I am </a:t>
            </a:r>
            <a:r>
              <a:rPr lang="es-ES_tradnl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going</a:t>
            </a:r>
            <a:r>
              <a:rPr lang="es-ES_tradnl" sz="20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es-ES_tradnl" sz="20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go</a:t>
            </a:r>
            <a:r>
              <a:rPr lang="es-ES_tradnl" sz="20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accent3">
                    <a:lumMod val="50000"/>
                  </a:schemeClr>
                </a:solidFill>
              </a:rPr>
              <a:t>school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 (in </a:t>
            </a:r>
            <a:r>
              <a:rPr lang="es-ES_tradnl" sz="2000" b="1" dirty="0" err="1" smtClean="0">
                <a:solidFill>
                  <a:schemeClr val="accent3">
                    <a:lumMod val="50000"/>
                  </a:schemeClr>
                </a:solidFill>
              </a:rPr>
              <a:t>order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s-ES_tradnl" sz="20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es-ES_tradnl" sz="20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learn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s-ES_tradnl" b="1" u="sng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media.lonelyplanet.com/lpimg/19009/19009-22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99260"/>
            <a:ext cx="2133600" cy="1379728"/>
          </a:xfrm>
          <a:prstGeom prst="rect">
            <a:avLst/>
          </a:prstGeom>
          <a:noFill/>
        </p:spPr>
      </p:pic>
      <p:pic>
        <p:nvPicPr>
          <p:cNvPr id="5" name="Picture 4" descr="http://www.horsevalleyranch.com/wp-content/themes/blackcanvas_20/images/rid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99460"/>
            <a:ext cx="2324100" cy="1549400"/>
          </a:xfrm>
          <a:prstGeom prst="rect">
            <a:avLst/>
          </a:prstGeom>
          <a:noFill/>
        </p:spPr>
      </p:pic>
      <p:pic>
        <p:nvPicPr>
          <p:cNvPr id="6" name="Picture 2" descr="http://www.panoramio.com/photos/original/720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223260"/>
            <a:ext cx="2184441" cy="1638989"/>
          </a:xfrm>
          <a:prstGeom prst="rect">
            <a:avLst/>
          </a:prstGeom>
          <a:noFill/>
        </p:spPr>
      </p:pic>
      <p:pic>
        <p:nvPicPr>
          <p:cNvPr id="7" name="Picture 16" descr="Hollywood Movie Thea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23060"/>
            <a:ext cx="2161983" cy="1447800"/>
          </a:xfrm>
          <a:prstGeom prst="rect">
            <a:avLst/>
          </a:prstGeom>
          <a:noFill/>
        </p:spPr>
      </p:pic>
      <p:pic>
        <p:nvPicPr>
          <p:cNvPr id="8" name="Picture 2" descr="http://www.nationalaquaticcentre.ie/images/newspics/Gy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23060"/>
            <a:ext cx="1768806" cy="1447800"/>
          </a:xfrm>
          <a:prstGeom prst="rect">
            <a:avLst/>
          </a:prstGeom>
          <a:noFill/>
        </p:spPr>
      </p:pic>
      <p:pic>
        <p:nvPicPr>
          <p:cNvPr id="9" name="Picture 2" descr="http://farm1.static.flickr.com/173/459997453_e61bc327da.jpg?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99460"/>
            <a:ext cx="2032000" cy="1524000"/>
          </a:xfrm>
          <a:prstGeom prst="rect">
            <a:avLst/>
          </a:prstGeom>
          <a:noFill/>
        </p:spPr>
      </p:pic>
      <p:pic>
        <p:nvPicPr>
          <p:cNvPr id="10" name="Picture 9" descr="http://www.chicagomag.com/images/2008/February%202008/table_diningo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19600"/>
            <a:ext cx="2209800" cy="1752600"/>
          </a:xfrm>
          <a:prstGeom prst="rect">
            <a:avLst/>
          </a:prstGeom>
          <a:noFill/>
        </p:spPr>
      </p:pic>
      <p:pic>
        <p:nvPicPr>
          <p:cNvPr id="11" name="Picture 2" descr="http://myvallejorealestate.com/images/300px-BigPinkVictorianHou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975860"/>
            <a:ext cx="2091267" cy="1882140"/>
          </a:xfrm>
          <a:prstGeom prst="rect">
            <a:avLst/>
          </a:prstGeom>
          <a:noFill/>
        </p:spPr>
      </p:pic>
      <p:pic>
        <p:nvPicPr>
          <p:cNvPr id="12" name="Picture 2" descr="http://www.saksild.dk/media/1465/swimming-pool_saksil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975860"/>
            <a:ext cx="2276061" cy="1653140"/>
          </a:xfrm>
          <a:prstGeom prst="rect">
            <a:avLst/>
          </a:prstGeom>
          <a:noFill/>
        </p:spPr>
      </p:pic>
      <p:pic>
        <p:nvPicPr>
          <p:cNvPr id="13" name="Picture 2" descr="http://newyorkkids.timeout.com/newyork/kids/resizeImage/htdocs/export_images/33/33.x600.FT.SC.jones-bea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1623060"/>
            <a:ext cx="2292712" cy="1474978"/>
          </a:xfrm>
          <a:prstGeom prst="rect">
            <a:avLst/>
          </a:prstGeom>
          <a:noFill/>
        </p:spPr>
      </p:pic>
      <p:pic>
        <p:nvPicPr>
          <p:cNvPr id="14" name="Picture 2" descr="http://7art-screensavers.com/screenshots/skiing-wonders/mountain-ski-slop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72300" y="3223260"/>
            <a:ext cx="1943100" cy="1447800"/>
          </a:xfrm>
          <a:prstGeom prst="rect">
            <a:avLst/>
          </a:prstGeom>
          <a:noFill/>
        </p:spPr>
      </p:pic>
      <p:pic>
        <p:nvPicPr>
          <p:cNvPr id="15" name="Picture 4" descr="http://nhrc.nic.in/library/librarymain_files/librar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5097388"/>
            <a:ext cx="1981200" cy="157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873442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To express an action that you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are going to do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in the near future we use the following: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IR + A + INFINITIVE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Of course we conjugate the verb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for whoever is GOING TO DO the action.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endParaRPr lang="en-US" sz="3200" b="1" dirty="0">
              <a:latin typeface="Palatino Linotyp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itchFamily="18" charset="0"/>
                <a:cs typeface="Times New Roman" pitchFamily="18" charset="0"/>
              </a:rPr>
              <a:t>Do you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itchFamily="18" charset="0"/>
                <a:cs typeface="Times New Roman" pitchFamily="18" charset="0"/>
              </a:rPr>
              <a:t> remember the 6 forms of the verb </a:t>
            </a:r>
            <a:r>
              <a:rPr kumimoji="0" lang="en-US" sz="3200" b="1" i="1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itchFamily="18" charset="0"/>
                <a:cs typeface="Times New Roman" pitchFamily="18" charset="0"/>
              </a:rPr>
              <a:t>ir</a:t>
            </a:r>
            <a:r>
              <a:rPr lang="en-US" sz="3200" b="1" dirty="0">
                <a:solidFill>
                  <a:srgbClr val="7030A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Palatino Linotype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2286000" algn="l"/>
                <a:tab pos="2743200" algn="l"/>
                <a:tab pos="3943350" algn="l"/>
                <a:tab pos="49149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87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Yo</a:t>
            </a:r>
            <a:r>
              <a:rPr lang="en-US" sz="4000" b="1" dirty="0" smtClean="0">
                <a:solidFill>
                  <a:srgbClr val="7030A0"/>
                </a:solidFill>
              </a:rPr>
              <a:t> 			</a:t>
            </a:r>
            <a:r>
              <a:rPr lang="en-US" sz="4000" b="1" dirty="0" err="1" smtClean="0">
                <a:solidFill>
                  <a:srgbClr val="7030A0"/>
                </a:solidFill>
              </a:rPr>
              <a:t>voy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T</a:t>
            </a:r>
            <a:r>
              <a:rPr lang="es-ES_tradnl" sz="4000" b="1" dirty="0" smtClean="0">
                <a:solidFill>
                  <a:srgbClr val="7030A0"/>
                </a:solidFill>
              </a:rPr>
              <a:t>ú 			vas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Él			va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Ella 			va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Ud.			va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Nosotros	vamos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Vosotros 	vais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Ellos		van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Ellas		van</a:t>
            </a:r>
          </a:p>
          <a:p>
            <a:r>
              <a:rPr lang="es-ES_tradnl" sz="4000" b="1" dirty="0" smtClean="0">
                <a:solidFill>
                  <a:srgbClr val="7030A0"/>
                </a:solidFill>
              </a:rPr>
              <a:t>Uds.		van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47" y="2967335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1" y="1066800"/>
            <a:ext cx="8001000" cy="2667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05177"/>
              </a:avLst>
            </a:prstTxWarp>
            <a:spAutoFit/>
          </a:bodyPr>
          <a:lstStyle/>
          <a:p>
            <a:pPr algn="ctr"/>
            <a:r>
              <a:rPr lang="es-ES_tradn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Let´s</a:t>
            </a:r>
            <a:r>
              <a:rPr lang="es-ES_tradn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_tradn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make</a:t>
            </a:r>
            <a:r>
              <a:rPr lang="es-ES_tradn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_tradn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some</a:t>
            </a:r>
            <a:r>
              <a:rPr lang="es-ES_tradn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_tradn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sentences</a:t>
            </a:r>
            <a:endParaRPr lang="es-ES_tradnl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/>
              <a:t>Let´s</a:t>
            </a:r>
            <a:r>
              <a:rPr lang="es-ES_tradnl" sz="2400" dirty="0" smtClean="0"/>
              <a:t> use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verb</a:t>
            </a:r>
            <a:r>
              <a:rPr lang="es-ES_tradnl" sz="2400" dirty="0" smtClean="0"/>
              <a:t> </a:t>
            </a:r>
            <a:r>
              <a:rPr lang="es-ES_tradnl" sz="2400" i="1" dirty="0" smtClean="0">
                <a:solidFill>
                  <a:srgbClr val="FF0000"/>
                </a:solidFill>
              </a:rPr>
              <a:t>estudiar</a:t>
            </a:r>
            <a:r>
              <a:rPr lang="es-ES_tradnl" sz="2400" dirty="0" smtClean="0"/>
              <a:t> and try </a:t>
            </a:r>
            <a:r>
              <a:rPr lang="es-ES_tradnl" sz="2400" dirty="0" err="1" smtClean="0"/>
              <a:t>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say</a:t>
            </a:r>
            <a:r>
              <a:rPr lang="es-ES_tradnl" sz="2400" dirty="0" smtClean="0"/>
              <a:t> ¨I am </a:t>
            </a:r>
            <a:r>
              <a:rPr lang="es-ES_tradnl" sz="2400" dirty="0" err="1" smtClean="0"/>
              <a:t>going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study</a:t>
            </a:r>
            <a:r>
              <a:rPr lang="es-ES_tradnl" sz="2400" dirty="0" smtClean="0"/>
              <a:t>.¨</a:t>
            </a:r>
          </a:p>
          <a:p>
            <a:endParaRPr lang="es-ES_tradnl" sz="2400" dirty="0"/>
          </a:p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Using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IR + A + INFINITIVE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what do we get? </a:t>
            </a:r>
            <a:endParaRPr lang="es-ES_tradnl" sz="2400" dirty="0"/>
          </a:p>
          <a:p>
            <a:endParaRPr lang="en-US" sz="2400" dirty="0"/>
          </a:p>
        </p:txBody>
      </p:sp>
      <p:pic>
        <p:nvPicPr>
          <p:cNvPr id="15362" name="Picture 2" descr="http://www.aperfectworld.org/clipart/academic/male_stu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05200"/>
            <a:ext cx="2154661" cy="303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59541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rgbClr val="FF0000"/>
                </a:solidFill>
              </a:rPr>
              <a:t>YO VOY A ESTUDIAR</a:t>
            </a:r>
          </a:p>
          <a:p>
            <a:r>
              <a:rPr lang="es-ES_tradnl" sz="5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_tradnl" sz="2800" b="1" dirty="0" err="1" smtClean="0">
                <a:solidFill>
                  <a:srgbClr val="00B050"/>
                </a:solidFill>
              </a:rPr>
              <a:t>What</a:t>
            </a:r>
            <a:r>
              <a:rPr lang="es-ES_tradnl" sz="2800" b="1" dirty="0" smtClean="0">
                <a:solidFill>
                  <a:srgbClr val="00B050"/>
                </a:solidFill>
              </a:rPr>
              <a:t> am I </a:t>
            </a:r>
            <a:r>
              <a:rPr lang="es-ES_tradnl" sz="2800" b="1" dirty="0" err="1" smtClean="0">
                <a:solidFill>
                  <a:srgbClr val="00B050"/>
                </a:solidFill>
              </a:rPr>
              <a:t>going</a:t>
            </a:r>
            <a:r>
              <a:rPr lang="es-ES_tradnl" sz="2800" b="1" dirty="0" smtClean="0">
                <a:solidFill>
                  <a:srgbClr val="00B050"/>
                </a:solidFill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</a:rPr>
              <a:t> do </a:t>
            </a:r>
            <a:r>
              <a:rPr lang="es-ES_tradnl" sz="2800" b="1" dirty="0" err="1" smtClean="0">
                <a:solidFill>
                  <a:srgbClr val="00B050"/>
                </a:solidFill>
              </a:rPr>
              <a:t>now</a:t>
            </a:r>
            <a:r>
              <a:rPr lang="es-ES_tradnl" sz="2800" b="1" dirty="0" smtClean="0">
                <a:solidFill>
                  <a:srgbClr val="00B050"/>
                </a:solidFill>
              </a:rPr>
              <a:t>?</a:t>
            </a:r>
          </a:p>
          <a:p>
            <a:endParaRPr lang="es-ES_tradnl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http://www.aperfectworld.org/clipart/academic/male_stu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1017541" cy="1431925"/>
          </a:xfrm>
          <a:prstGeom prst="rect">
            <a:avLst/>
          </a:prstGeom>
          <a:noFill/>
        </p:spPr>
      </p:pic>
      <p:pic>
        <p:nvPicPr>
          <p:cNvPr id="17410" name="Picture 2" descr="http://open.salon.com/blog/lindsay_hoffman/2008/11/18/files/thanksgiving-dinner-4-clipart12270320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308100" cy="1189427"/>
          </a:xfrm>
          <a:prstGeom prst="rect">
            <a:avLst/>
          </a:prstGeom>
          <a:noFill/>
        </p:spPr>
      </p:pic>
      <p:pic>
        <p:nvPicPr>
          <p:cNvPr id="17412" name="Picture 4" descr="http://www.picturesof.net/_images/Little_Boy_Drinking_a_Glass_Milk_Royalty_Free_Clipart_Picture_081007-231955-518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962400"/>
            <a:ext cx="1143000" cy="1215957"/>
          </a:xfrm>
          <a:prstGeom prst="rect">
            <a:avLst/>
          </a:prstGeom>
          <a:noFill/>
        </p:spPr>
      </p:pic>
      <p:pic>
        <p:nvPicPr>
          <p:cNvPr id="17414" name="Picture 6" descr="http://t0.gstatic.com/images?q=tbn:-fJ4JWcRn4N4RM:http://www.clipartguide.com/_named_clipart_images/0511-0811-0316-4957_Cartoon_of_a_Singing_Duet_clipart_im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038600"/>
            <a:ext cx="1095375" cy="1143001"/>
          </a:xfrm>
          <a:prstGeom prst="rect">
            <a:avLst/>
          </a:prstGeom>
          <a:noFill/>
        </p:spPr>
      </p:pic>
      <p:pic>
        <p:nvPicPr>
          <p:cNvPr id="17416" name="Picture 8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962400"/>
            <a:ext cx="1066800" cy="1293091"/>
          </a:xfrm>
          <a:prstGeom prst="rect">
            <a:avLst/>
          </a:prstGeom>
          <a:noFill/>
        </p:spPr>
      </p:pic>
      <p:pic>
        <p:nvPicPr>
          <p:cNvPr id="17418" name="Picture 10" descr="http://www.graphicsfactory.com/clip-art/image_files/tn_image/7/1329317-tn_tal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962400"/>
            <a:ext cx="1219200" cy="1219200"/>
          </a:xfrm>
          <a:prstGeom prst="rect">
            <a:avLst/>
          </a:prstGeom>
          <a:noFill/>
        </p:spPr>
      </p:pic>
      <p:pic>
        <p:nvPicPr>
          <p:cNvPr id="17420" name="Picture 12" descr="http://www.imageenvision.com/150/14789-red-haired-man-playing-a-guitar-clipart-by-djar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733800"/>
            <a:ext cx="1181100" cy="1428750"/>
          </a:xfrm>
          <a:prstGeom prst="rect">
            <a:avLst/>
          </a:prstGeom>
          <a:noFill/>
        </p:spPr>
      </p:pic>
      <p:pic>
        <p:nvPicPr>
          <p:cNvPr id="11" name="Picture 2" descr="http://open.salon.com/blog/lindsay_hoffman/2008/11/18/files/thanksgiving-dinner-4-clipart12270320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1308100" cy="1189427"/>
          </a:xfrm>
          <a:prstGeom prst="rect">
            <a:avLst/>
          </a:prstGeom>
          <a:noFill/>
        </p:spPr>
      </p:pic>
      <p:pic>
        <p:nvPicPr>
          <p:cNvPr id="13" name="Picture 6" descr="http://t0.gstatic.com/images?q=tbn:-fJ4JWcRn4N4RM:http://www.clipartguide.com/_named_clipart_images/0511-0811-0316-4957_Cartoon_of_a_Singing_Duet_clipart_im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038600"/>
            <a:ext cx="1095375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878205" cy="1064491"/>
          </a:xfrm>
          <a:prstGeom prst="rect">
            <a:avLst/>
          </a:prstGeom>
          <a:noFill/>
        </p:spPr>
      </p:pic>
      <p:pic>
        <p:nvPicPr>
          <p:cNvPr id="3" name="Picture 10" descr="http://www.graphicsfactory.com/clip-art/image_files/tn_image/7/1329317-tn_t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19600"/>
            <a:ext cx="1066800" cy="1066800"/>
          </a:xfrm>
          <a:prstGeom prst="rect">
            <a:avLst/>
          </a:prstGeom>
          <a:noFill/>
        </p:spPr>
      </p:pic>
      <p:pic>
        <p:nvPicPr>
          <p:cNvPr id="4" name="Picture 12" descr="http://www.imageenvision.com/150/14789-red-haired-man-playing-a-guitar-clipart-by-dj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562600"/>
            <a:ext cx="881888" cy="1066800"/>
          </a:xfrm>
          <a:prstGeom prst="rect">
            <a:avLst/>
          </a:prstGeom>
          <a:noFill/>
        </p:spPr>
      </p:pic>
      <p:pic>
        <p:nvPicPr>
          <p:cNvPr id="5" name="Picture 2" descr="http://open.salon.com/blog/lindsay_hoffman/2008/11/18/files/thanksgiving-dinner-4-clipart122703204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28601"/>
            <a:ext cx="1005633" cy="914400"/>
          </a:xfrm>
          <a:prstGeom prst="rect">
            <a:avLst/>
          </a:prstGeom>
          <a:noFill/>
        </p:spPr>
      </p:pic>
      <p:pic>
        <p:nvPicPr>
          <p:cNvPr id="6" name="Picture 4" descr="http://www.picturesof.net/_images/Little_Boy_Drinking_a_Glass_Milk_Royalty_Free_Clipart_Picture_081007-231955-518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1219200"/>
            <a:ext cx="931164" cy="990600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-fJ4JWcRn4N4RM:http://www.clipartguide.com/_named_clipart_images/0511-0811-0316-4957_Cartoon_of_a_Singing_Duet_clipart_im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2286000"/>
            <a:ext cx="949325" cy="990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517803"/>
            <a:ext cx="6400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Yo voy a com</a:t>
            </a:r>
            <a:r>
              <a:rPr lang="es-ES_tradnl" sz="3200" b="1" u="sng" dirty="0" smtClean="0"/>
              <a:t>er.</a:t>
            </a:r>
          </a:p>
          <a:p>
            <a:endParaRPr lang="es-ES_tradnl" sz="3200" b="1" u="sng" dirty="0"/>
          </a:p>
          <a:p>
            <a:r>
              <a:rPr lang="es-ES_tradnl" sz="3200" b="1" dirty="0" smtClean="0"/>
              <a:t>Yo voy a beb</a:t>
            </a:r>
            <a:r>
              <a:rPr lang="es-ES_tradnl" sz="3200" b="1" u="sng" dirty="0" smtClean="0"/>
              <a:t>er.</a:t>
            </a:r>
          </a:p>
          <a:p>
            <a:endParaRPr lang="es-ES_tradnl" sz="3200" b="1" u="sng" dirty="0"/>
          </a:p>
          <a:p>
            <a:r>
              <a:rPr lang="es-ES_tradnl" sz="3200" b="1" dirty="0" smtClean="0"/>
              <a:t>Yo voy a cant</a:t>
            </a:r>
            <a:r>
              <a:rPr lang="es-ES_tradnl" sz="3200" b="1" u="sng" dirty="0" smtClean="0"/>
              <a:t>ar.</a:t>
            </a:r>
          </a:p>
          <a:p>
            <a:endParaRPr lang="es-ES_tradnl" sz="3200" b="1" u="sng" dirty="0"/>
          </a:p>
          <a:p>
            <a:r>
              <a:rPr lang="es-ES_tradnl" sz="3200" b="1" dirty="0" smtClean="0"/>
              <a:t>Yo voy a bail</a:t>
            </a:r>
            <a:r>
              <a:rPr lang="es-ES_tradnl" sz="3200" b="1" u="sng" dirty="0" smtClean="0"/>
              <a:t>ar.</a:t>
            </a:r>
            <a:endParaRPr lang="es-ES_tradnl" sz="3200" b="1" dirty="0" smtClean="0"/>
          </a:p>
          <a:p>
            <a:endParaRPr lang="es-ES_tradnl" sz="3200" b="1" u="sng" dirty="0"/>
          </a:p>
          <a:p>
            <a:r>
              <a:rPr lang="es-ES_tradnl" sz="3200" b="1" dirty="0" smtClean="0"/>
              <a:t>Yo voy a habl</a:t>
            </a:r>
            <a:r>
              <a:rPr lang="es-ES_tradnl" sz="3200" b="1" u="sng" dirty="0" smtClean="0"/>
              <a:t>ar</a:t>
            </a:r>
            <a:r>
              <a:rPr lang="es-ES_tradnl" sz="3200" b="1" dirty="0" smtClean="0"/>
              <a:t> por teléfono.</a:t>
            </a:r>
            <a:endParaRPr lang="es-ES_tradnl" sz="3200" b="1" u="sng" dirty="0" smtClean="0"/>
          </a:p>
          <a:p>
            <a:endParaRPr lang="es-ES_tradnl" sz="3200" b="1" u="sng" dirty="0"/>
          </a:p>
          <a:p>
            <a:r>
              <a:rPr lang="es-ES_tradnl" sz="3200" b="1" dirty="0" smtClean="0"/>
              <a:t>Yo voy a toc</a:t>
            </a:r>
            <a:r>
              <a:rPr lang="es-ES_tradnl" sz="3200" b="1" u="sng" dirty="0" smtClean="0"/>
              <a:t>ar</a:t>
            </a:r>
            <a:r>
              <a:rPr lang="es-ES_tradnl" sz="3200" b="1" dirty="0" smtClean="0"/>
              <a:t> la guitarra.</a:t>
            </a:r>
          </a:p>
          <a:p>
            <a:endParaRPr lang="es-ES_tradnl" sz="3200" b="1" u="sng" dirty="0"/>
          </a:p>
          <a:p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Can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say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subjects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going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s-ES_tradnl" sz="2400" b="1" i="1" dirty="0" smtClean="0">
                <a:solidFill>
                  <a:schemeClr val="accent6">
                    <a:lumMod val="75000"/>
                  </a:schemeClr>
                </a:solidFill>
              </a:rPr>
              <a:t> do?</a:t>
            </a:r>
          </a:p>
          <a:p>
            <a:endParaRPr lang="es-ES_tradnl" u="sng" dirty="0"/>
          </a:p>
          <a:p>
            <a:endParaRPr lang="es-ES_tradnl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878205" cy="1064491"/>
          </a:xfrm>
          <a:prstGeom prst="rect">
            <a:avLst/>
          </a:prstGeom>
          <a:noFill/>
        </p:spPr>
      </p:pic>
      <p:pic>
        <p:nvPicPr>
          <p:cNvPr id="3" name="Picture 10" descr="http://www.graphicsfactory.com/clip-art/image_files/tn_image/7/1329317-tn_t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19600"/>
            <a:ext cx="1066800" cy="1066800"/>
          </a:xfrm>
          <a:prstGeom prst="rect">
            <a:avLst/>
          </a:prstGeom>
          <a:noFill/>
        </p:spPr>
      </p:pic>
      <p:pic>
        <p:nvPicPr>
          <p:cNvPr id="4" name="Picture 12" descr="http://www.imageenvision.com/150/14789-red-haired-man-playing-a-guitar-clipart-by-dj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562600"/>
            <a:ext cx="881888" cy="1066800"/>
          </a:xfrm>
          <a:prstGeom prst="rect">
            <a:avLst/>
          </a:prstGeom>
          <a:noFill/>
        </p:spPr>
      </p:pic>
      <p:pic>
        <p:nvPicPr>
          <p:cNvPr id="5" name="Picture 2" descr="http://open.salon.com/blog/lindsay_hoffman/2008/11/18/files/thanksgiving-dinner-4-clipart122703204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1"/>
            <a:ext cx="1005633" cy="914400"/>
          </a:xfrm>
          <a:prstGeom prst="rect">
            <a:avLst/>
          </a:prstGeom>
          <a:noFill/>
        </p:spPr>
      </p:pic>
      <p:pic>
        <p:nvPicPr>
          <p:cNvPr id="6" name="Picture 4" descr="http://www.picturesof.net/_images/Little_Boy_Drinking_a_Glass_Milk_Royalty_Free_Clipart_Picture_081007-231955-518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219200"/>
            <a:ext cx="931164" cy="990600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-fJ4JWcRn4N4RM:http://www.clipartguide.com/_named_clipart_images/0511-0811-0316-4957_Cartoon_of_a_Singing_Duet_clipart_im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2286000"/>
            <a:ext cx="949325" cy="990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304800"/>
            <a:ext cx="2209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Miguel….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Tú….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Tú y yo….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Vosotros…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Las chicas….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Tú y tus amigos..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38200"/>
            <a:ext cx="8991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/>
              <a:t>If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you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want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to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ask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your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friend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what</a:t>
            </a:r>
            <a:r>
              <a:rPr lang="es-ES_tradnl" sz="2400" b="1" dirty="0" smtClean="0"/>
              <a:t> he/</a:t>
            </a:r>
            <a:r>
              <a:rPr lang="es-ES_tradnl" sz="2400" b="1" dirty="0" err="1" smtClean="0"/>
              <a:t>she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going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to</a:t>
            </a:r>
            <a:r>
              <a:rPr lang="es-ES_tradnl" sz="2400" b="1" dirty="0" smtClean="0"/>
              <a:t> do </a:t>
            </a:r>
            <a:r>
              <a:rPr lang="es-ES_tradnl" sz="2400" b="1" dirty="0" err="1" smtClean="0"/>
              <a:t>you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will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ask</a:t>
            </a:r>
            <a:r>
              <a:rPr lang="es-ES_tradnl" sz="2400" b="1" dirty="0" smtClean="0"/>
              <a:t>:</a:t>
            </a:r>
          </a:p>
          <a:p>
            <a:endParaRPr lang="es-ES_tradnl" dirty="0"/>
          </a:p>
          <a:p>
            <a:pPr algn="ctr"/>
            <a:r>
              <a:rPr lang="es-ES_tradnl" sz="6600" dirty="0" smtClean="0">
                <a:solidFill>
                  <a:srgbClr val="C00000"/>
                </a:solidFill>
              </a:rPr>
              <a:t>¿Qué vas a hacer?</a:t>
            </a:r>
          </a:p>
          <a:p>
            <a:endParaRPr lang="es-ES_tradnl" dirty="0"/>
          </a:p>
          <a:p>
            <a:r>
              <a:rPr lang="es-ES_tradnl" dirty="0" err="1" smtClean="0"/>
              <a:t>Now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a </a:t>
            </a:r>
            <a:r>
              <a:rPr lang="es-ES_tradnl" dirty="0" err="1" smtClean="0"/>
              <a:t>friend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he/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going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/>
              <a:t>?</a:t>
            </a:r>
            <a:endParaRPr lang="en-US" dirty="0"/>
          </a:p>
        </p:txBody>
      </p:sp>
      <p:pic>
        <p:nvPicPr>
          <p:cNvPr id="4" name="Picture 22" descr="http://www.arthursclipart.org/kids/kidscol/swimmin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1447800" cy="762736"/>
          </a:xfrm>
          <a:prstGeom prst="rect">
            <a:avLst/>
          </a:prstGeom>
          <a:noFill/>
        </p:spPr>
      </p:pic>
      <p:pic>
        <p:nvPicPr>
          <p:cNvPr id="5" name="Picture 4" descr="http://www.clipartheaven.com/clipart/kids_stuff/images_(a_-_f)/fis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30500"/>
            <a:ext cx="1447800" cy="1072553"/>
          </a:xfrm>
          <a:prstGeom prst="rect">
            <a:avLst/>
          </a:prstGeom>
          <a:noFill/>
        </p:spPr>
      </p:pic>
      <p:pic>
        <p:nvPicPr>
          <p:cNvPr id="6" name="Picture 6" descr="http://www.fotosearch.com/bthumb/SUE/SUE110/GFCL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143000" cy="1177636"/>
          </a:xfrm>
          <a:prstGeom prst="rect">
            <a:avLst/>
          </a:prstGeom>
          <a:noFill/>
        </p:spPr>
      </p:pic>
      <p:pic>
        <p:nvPicPr>
          <p:cNvPr id="7" name="Picture 8" descr="http://www.clipartguide.com/_named_clipart_images/0511-0811-0316-4964_Cartoon_of_a_Bad_Tennis_Player_clipart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48000"/>
            <a:ext cx="914400" cy="1077576"/>
          </a:xfrm>
          <a:prstGeom prst="rect">
            <a:avLst/>
          </a:prstGeom>
          <a:noFill/>
        </p:spPr>
      </p:pic>
      <p:pic>
        <p:nvPicPr>
          <p:cNvPr id="8" name="Picture 10" descr="http://careyevs.schoolwires.com/59370630103214/lib/59370630103214/volleyball_clipar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191000"/>
            <a:ext cx="990600" cy="1186347"/>
          </a:xfrm>
          <a:prstGeom prst="rect">
            <a:avLst/>
          </a:prstGeom>
          <a:noFill/>
        </p:spPr>
      </p:pic>
      <p:pic>
        <p:nvPicPr>
          <p:cNvPr id="9" name="Picture 12" descr="http://images.clipartof.com/small/4152-Adult-Male-Baseball-Player-Swinging-The-Bat-Towards-The-Ball-Clip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5527343"/>
            <a:ext cx="990600" cy="1330657"/>
          </a:xfrm>
          <a:prstGeom prst="rect">
            <a:avLst/>
          </a:prstGeom>
          <a:noFill/>
        </p:spPr>
      </p:pic>
      <p:pic>
        <p:nvPicPr>
          <p:cNvPr id="10" name="Picture 14" descr="http://t2.gstatic.com/images?q=tbn:wRUCmuvLd5xe2M:http://images.clipartof.com/small/24467-Clipart-Illustration-Of-A-Football-Player-Athlete-In-A-Green-And-Yellow-Uniform-Running-With-The-Ball-In-Han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267200"/>
            <a:ext cx="954975" cy="1133476"/>
          </a:xfrm>
          <a:prstGeom prst="rect">
            <a:avLst/>
          </a:prstGeom>
          <a:noFill/>
        </p:spPr>
      </p:pic>
      <p:pic>
        <p:nvPicPr>
          <p:cNvPr id="11" name="Picture 16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2895600"/>
            <a:ext cx="990600" cy="1182806"/>
          </a:xfrm>
          <a:prstGeom prst="rect">
            <a:avLst/>
          </a:prstGeom>
          <a:noFill/>
        </p:spPr>
      </p:pic>
      <p:pic>
        <p:nvPicPr>
          <p:cNvPr id="12" name="Picture 18" descr="http://t1.gstatic.com/images?q=tbn:LIxluFX7-vrnNM:http://edu.hpedsb.on.ca/madps/images/stories/userfiles/files/ski_clipart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3200" y="3048000"/>
            <a:ext cx="1219200" cy="1255059"/>
          </a:xfrm>
          <a:prstGeom prst="rect">
            <a:avLst/>
          </a:prstGeom>
          <a:noFill/>
        </p:spPr>
      </p:pic>
      <p:pic>
        <p:nvPicPr>
          <p:cNvPr id="13" name="Picture 20" descr="http://www.arthursclipart.org/kids/kidscol/Skat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524000" y="5410200"/>
            <a:ext cx="762000" cy="1242541"/>
          </a:xfrm>
          <a:prstGeom prst="rect">
            <a:avLst/>
          </a:prstGeom>
          <a:noFill/>
        </p:spPr>
      </p:pic>
      <p:pic>
        <p:nvPicPr>
          <p:cNvPr id="14" name="Picture 24" descr="http://www.arthursclipart.org/kids/kidscol/winner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486400"/>
            <a:ext cx="1082281" cy="1204653"/>
          </a:xfrm>
          <a:prstGeom prst="rect">
            <a:avLst/>
          </a:prstGeom>
          <a:noFill/>
        </p:spPr>
      </p:pic>
      <p:pic>
        <p:nvPicPr>
          <p:cNvPr id="15" name="Picture 26" descr="http://www.arthursclipart.org/kids/kidscol/camping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3124200"/>
            <a:ext cx="1219200" cy="968761"/>
          </a:xfrm>
          <a:prstGeom prst="rect">
            <a:avLst/>
          </a:prstGeom>
          <a:noFill/>
        </p:spPr>
      </p:pic>
      <p:pic>
        <p:nvPicPr>
          <p:cNvPr id="16" name="Picture 30" descr="http://t1.gstatic.com/images?q=tbn:xRIt8eavSuNFrM:http://comps.fotosearch.com/comp/IMZ/IMZ171/little-girl-skateboarding_~tow0021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67200" y="3200400"/>
            <a:ext cx="1066800" cy="993228"/>
          </a:xfrm>
          <a:prstGeom prst="rect">
            <a:avLst/>
          </a:prstGeom>
          <a:noFill/>
        </p:spPr>
      </p:pic>
      <p:pic>
        <p:nvPicPr>
          <p:cNvPr id="17" name="Picture 34" descr="http://t1.gstatic.com/images?q=tbn:w70Z54eOOjlm7M:http://topendsports.com/clipart/pics/albums/weight-lifting/weight_lifter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90800" y="5410200"/>
            <a:ext cx="1311021" cy="1181100"/>
          </a:xfrm>
          <a:prstGeom prst="rect">
            <a:avLst/>
          </a:prstGeom>
          <a:noFill/>
        </p:spPr>
      </p:pic>
      <p:pic>
        <p:nvPicPr>
          <p:cNvPr id="18434" name="Picture 2" descr="http://t2.gstatic.com/images?q=tbn:E6bu3axzdAckDM:http://www.andreadams.com/assets/watermark%2520files/reading_2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29400" y="4114800"/>
            <a:ext cx="1066800" cy="1219201"/>
          </a:xfrm>
          <a:prstGeom prst="rect">
            <a:avLst/>
          </a:prstGeom>
          <a:noFill/>
        </p:spPr>
      </p:pic>
      <p:pic>
        <p:nvPicPr>
          <p:cNvPr id="18436" name="Picture 4" descr="See full size image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53200" y="3124200"/>
            <a:ext cx="1164220" cy="910629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G3m6NGKvDcPPIM:http://www.eslkidstuff.com/images/watchtv.gif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553200" y="5486400"/>
            <a:ext cx="1143000" cy="1209676"/>
          </a:xfrm>
          <a:prstGeom prst="rect">
            <a:avLst/>
          </a:prstGeom>
          <a:noFill/>
        </p:spPr>
      </p:pic>
      <p:pic>
        <p:nvPicPr>
          <p:cNvPr id="18440" name="Picture 8" descr="http://t0.gstatic.com/images?q=tbn:tV-4pUOJ9464_M:http://4.bp.blogspot.com/_fDeJato-aA4/S58_6MomzCI/AAAAAAAAAVg/z-Zr5xzv8qU/s320/0511-0809-0702-2841_Dad_Grocery_Shopping_Clip_Art_clipart_image.jpg.pn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772400" y="2895600"/>
            <a:ext cx="1118784" cy="1200150"/>
          </a:xfrm>
          <a:prstGeom prst="rect">
            <a:avLst/>
          </a:prstGeom>
          <a:noFill/>
        </p:spPr>
      </p:pic>
      <p:pic>
        <p:nvPicPr>
          <p:cNvPr id="18442" name="Picture 10" descr="http://t1.gstatic.com/images?q=tbn:vThxxPAycUNMjM:http://topendsports.com/clipart/pics/albums/fitness-testing/sit_ups.gif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00" y="4343400"/>
            <a:ext cx="1524000" cy="851244"/>
          </a:xfrm>
          <a:prstGeom prst="rect">
            <a:avLst/>
          </a:prstGeom>
          <a:noFill/>
        </p:spPr>
      </p:pic>
      <p:pic>
        <p:nvPicPr>
          <p:cNvPr id="3" name="Picture 28" descr="A Young Boy In A Wheelchair Playing Basketball - Royalty Free Clipart Picture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91000" y="4038600"/>
            <a:ext cx="1295400" cy="1450075"/>
          </a:xfrm>
          <a:prstGeom prst="rect">
            <a:avLst/>
          </a:prstGeom>
          <a:noFill/>
        </p:spPr>
      </p:pic>
      <p:pic>
        <p:nvPicPr>
          <p:cNvPr id="18444" name="Picture 12" descr="http://t3.gstatic.com/images?q=tbn:OA_brEbZChmuYM:http://ab061.k12.sd.us/specialed/images/teacher_clipart_17.gif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772400" y="5294521"/>
            <a:ext cx="1171575" cy="146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239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If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want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know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where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your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friend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GOING TO GO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4000" b="1" dirty="0" err="1" smtClean="0">
                <a:solidFill>
                  <a:schemeClr val="accent4">
                    <a:lumMod val="75000"/>
                  </a:schemeClr>
                </a:solidFill>
              </a:rPr>
              <a:t>ask</a:t>
            </a:r>
            <a:r>
              <a:rPr lang="es-ES_tradnl" sz="4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endParaRPr lang="es-ES_tradnl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_tradnl" sz="7200" b="1" dirty="0" smtClean="0">
                <a:solidFill>
                  <a:srgbClr val="7030A0"/>
                </a:solidFill>
              </a:rPr>
              <a:t>¿Adónde vas a ir?</a:t>
            </a:r>
          </a:p>
          <a:p>
            <a:endParaRPr lang="es-ES_trad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_tradnl" sz="3200" b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s-ES_tradnl" sz="3200" b="1" dirty="0" err="1" smtClean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s-ES_tradnl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3200" b="1" dirty="0" err="1" smtClean="0">
                <a:solidFill>
                  <a:schemeClr val="accent4">
                    <a:lumMod val="75000"/>
                  </a:schemeClr>
                </a:solidFill>
              </a:rPr>
              <a:t>answer</a:t>
            </a:r>
            <a:r>
              <a:rPr lang="es-ES_tradnl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3200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es-ES_tradnl" sz="3200" b="1" dirty="0" smtClean="0">
                <a:solidFill>
                  <a:schemeClr val="accent4">
                    <a:lumMod val="75000"/>
                  </a:schemeClr>
                </a:solidFill>
              </a:rPr>
              <a:t>……</a:t>
            </a:r>
          </a:p>
          <a:p>
            <a:endParaRPr lang="es-ES_tradnl" sz="7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_tradnl" sz="7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300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Karen R Bardash</cp:lastModifiedBy>
  <cp:revision>18</cp:revision>
  <dcterms:created xsi:type="dcterms:W3CDTF">2010-05-18T23:36:49Z</dcterms:created>
  <dcterms:modified xsi:type="dcterms:W3CDTF">2010-05-19T00:57:06Z</dcterms:modified>
</cp:coreProperties>
</file>