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79E044-9485-44A6-BE8B-59D47B42D056}" type="datetimeFigureOut">
              <a:rPr lang="en-US" smtClean="0"/>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C29E3-F0A3-498E-9D5B-A19C4E847DB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9E044-9485-44A6-BE8B-59D47B42D056}" type="datetimeFigureOut">
              <a:rPr lang="en-US" smtClean="0"/>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C29E3-F0A3-498E-9D5B-A19C4E847D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9E044-9485-44A6-BE8B-59D47B42D056}" type="datetimeFigureOut">
              <a:rPr lang="en-US" smtClean="0"/>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C29E3-F0A3-498E-9D5B-A19C4E847D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9E044-9485-44A6-BE8B-59D47B42D056}" type="datetimeFigureOut">
              <a:rPr lang="en-US" smtClean="0"/>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C29E3-F0A3-498E-9D5B-A19C4E847D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79E044-9485-44A6-BE8B-59D47B42D056}" type="datetimeFigureOut">
              <a:rPr lang="en-US" smtClean="0"/>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C29E3-F0A3-498E-9D5B-A19C4E847D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79E044-9485-44A6-BE8B-59D47B42D056}" type="datetimeFigureOut">
              <a:rPr lang="en-US" smtClean="0"/>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C29E3-F0A3-498E-9D5B-A19C4E847D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79E044-9485-44A6-BE8B-59D47B42D056}" type="datetimeFigureOut">
              <a:rPr lang="en-US" smtClean="0"/>
              <a:t>5/5/2011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4C29E3-F0A3-498E-9D5B-A19C4E847D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79E044-9485-44A6-BE8B-59D47B42D056}" type="datetimeFigureOut">
              <a:rPr lang="en-US" smtClean="0"/>
              <a:t>5/5/2011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C29E3-F0A3-498E-9D5B-A19C4E847D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79E044-9485-44A6-BE8B-59D47B42D056}" type="datetimeFigureOut">
              <a:rPr lang="en-US" smtClean="0"/>
              <a:t>5/5/2011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C29E3-F0A3-498E-9D5B-A19C4E847D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79E044-9485-44A6-BE8B-59D47B42D056}" type="datetimeFigureOut">
              <a:rPr lang="en-US" smtClean="0"/>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C29E3-F0A3-498E-9D5B-A19C4E847D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79E044-9485-44A6-BE8B-59D47B42D056}" type="datetimeFigureOut">
              <a:rPr lang="en-US" smtClean="0"/>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C29E3-F0A3-498E-9D5B-A19C4E847D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9E044-9485-44A6-BE8B-59D47B42D056}" type="datetimeFigureOut">
              <a:rPr lang="en-US" smtClean="0"/>
              <a:t>5/5/2011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C29E3-F0A3-498E-9D5B-A19C4E847D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cstate="print"/>
          <a:srcRect/>
          <a:stretch>
            <a:fillRect/>
          </a:stretch>
        </p:blipFill>
        <p:spPr bwMode="auto">
          <a:xfrm>
            <a:off x="1524000" y="152400"/>
            <a:ext cx="6324600" cy="4877445"/>
          </a:xfrm>
          <a:prstGeom prst="rect">
            <a:avLst/>
          </a:prstGeom>
          <a:noFill/>
          <a:ln w="9525">
            <a:noFill/>
            <a:miter lim="800000"/>
            <a:headEnd/>
            <a:tailEnd/>
          </a:ln>
        </p:spPr>
      </p:pic>
      <p:sp>
        <p:nvSpPr>
          <p:cNvPr id="9" name="TextBox 8"/>
          <p:cNvSpPr txBox="1"/>
          <p:nvPr/>
        </p:nvSpPr>
        <p:spPr>
          <a:xfrm>
            <a:off x="322931" y="5334000"/>
            <a:ext cx="8821069" cy="1077218"/>
          </a:xfrm>
          <a:prstGeom prst="rect">
            <a:avLst/>
          </a:prstGeom>
          <a:noFill/>
        </p:spPr>
        <p:txBody>
          <a:bodyPr wrap="none" rtlCol="0">
            <a:spAutoFit/>
          </a:bodyPr>
          <a:lstStyle/>
          <a:p>
            <a:r>
              <a:rPr lang="en-US" sz="3200" b="1" dirty="0" smtClean="0">
                <a:solidFill>
                  <a:srgbClr val="00B050"/>
                </a:solidFill>
              </a:rPr>
              <a:t>TRUE</a:t>
            </a:r>
            <a:r>
              <a:rPr lang="en-US" sz="3200" b="1" dirty="0" smtClean="0"/>
              <a:t> or </a:t>
            </a:r>
            <a:r>
              <a:rPr lang="en-US" sz="3200" b="1" dirty="0" smtClean="0">
                <a:solidFill>
                  <a:srgbClr val="FF0000"/>
                </a:solidFill>
              </a:rPr>
              <a:t>FALSE</a:t>
            </a:r>
            <a:r>
              <a:rPr lang="en-US" sz="3200" b="1" dirty="0" smtClean="0"/>
              <a:t>:  </a:t>
            </a:r>
          </a:p>
          <a:p>
            <a:r>
              <a:rPr lang="en-US" sz="3200" b="1" dirty="0" err="1" smtClean="0"/>
              <a:t>Cinco</a:t>
            </a:r>
            <a:r>
              <a:rPr lang="en-US" sz="3200" b="1" dirty="0" smtClean="0"/>
              <a:t> de Mayo celebrates Mexico’s Independence?</a:t>
            </a:r>
            <a:endParaRPr lang="en-US"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28836"/>
            <a:ext cx="4572000" cy="646331"/>
          </a:xfrm>
          <a:prstGeom prst="rect">
            <a:avLst/>
          </a:prstGeom>
        </p:spPr>
        <p:txBody>
          <a:bodyPr>
            <a:spAutoFit/>
          </a:bodyPr>
          <a:lstStyle/>
          <a:p>
            <a:r>
              <a:rPr lang="en-US" dirty="0"/>
              <a:t/>
            </a:r>
            <a:br>
              <a:rPr lang="en-US" dirty="0"/>
            </a:br>
            <a:endParaRPr lang="en-US" dirty="0"/>
          </a:p>
        </p:txBody>
      </p:sp>
      <p:sp>
        <p:nvSpPr>
          <p:cNvPr id="3" name="Rectangle 2"/>
          <p:cNvSpPr/>
          <p:nvPr/>
        </p:nvSpPr>
        <p:spPr>
          <a:xfrm>
            <a:off x="381000" y="381000"/>
            <a:ext cx="8458200" cy="4216539"/>
          </a:xfrm>
          <a:prstGeom prst="rect">
            <a:avLst/>
          </a:prstGeom>
        </p:spPr>
        <p:txBody>
          <a:bodyPr wrap="square">
            <a:spAutoFit/>
          </a:bodyPr>
          <a:lstStyle/>
          <a:p>
            <a:r>
              <a:rPr lang="en-US" sz="2800" b="1" dirty="0" smtClean="0">
                <a:solidFill>
                  <a:srgbClr val="FF0000"/>
                </a:solidFill>
              </a:rPr>
              <a:t>FALSE ! </a:t>
            </a:r>
            <a:r>
              <a:rPr lang="en-US" sz="2800" b="1" dirty="0" smtClean="0"/>
              <a:t>:  Many people think that </a:t>
            </a:r>
            <a:r>
              <a:rPr lang="en-US" sz="2800" b="1" dirty="0" err="1" smtClean="0"/>
              <a:t>Cinco</a:t>
            </a:r>
            <a:r>
              <a:rPr lang="en-US" sz="2800" b="1" dirty="0" smtClean="0"/>
              <a:t> de Mayo is Mexico’s Independence Day, but Mexico gained independence from Spain on </a:t>
            </a:r>
            <a:r>
              <a:rPr lang="en-US" sz="2800" b="1" dirty="0" smtClean="0"/>
              <a:t>September 16</a:t>
            </a:r>
            <a:r>
              <a:rPr lang="en-US" sz="2800" b="1" baseline="30000" dirty="0" smtClean="0"/>
              <a:t>th</a:t>
            </a:r>
            <a:r>
              <a:rPr lang="en-US" sz="2800" b="1" dirty="0" smtClean="0"/>
              <a:t>, 1821.</a:t>
            </a:r>
          </a:p>
          <a:p>
            <a:endParaRPr lang="en-US" sz="2800" b="1" dirty="0"/>
          </a:p>
          <a:p>
            <a:r>
              <a:rPr lang="en-US" sz="2800" b="1" dirty="0" smtClean="0">
                <a:solidFill>
                  <a:srgbClr val="00B050"/>
                </a:solidFill>
              </a:rPr>
              <a:t>May 5</a:t>
            </a:r>
            <a:r>
              <a:rPr lang="en-US" sz="2800" b="1" baseline="30000" dirty="0" smtClean="0">
                <a:solidFill>
                  <a:srgbClr val="00B050"/>
                </a:solidFill>
              </a:rPr>
              <a:t>th</a:t>
            </a:r>
            <a:r>
              <a:rPr lang="en-US" sz="2800" b="1" dirty="0" smtClean="0">
                <a:solidFill>
                  <a:srgbClr val="00B050"/>
                </a:solidFill>
              </a:rPr>
              <a:t> </a:t>
            </a:r>
            <a:r>
              <a:rPr lang="en-US" sz="2800" b="1" dirty="0" smtClean="0"/>
              <a:t>actually celebrates the Victory of the Mexican militia over the French army in the Battle of Puebla which happened in 1862. </a:t>
            </a:r>
          </a:p>
          <a:p>
            <a:endParaRPr lang="en-US" b="1" dirty="0" smtClean="0"/>
          </a:p>
          <a:p>
            <a:endParaRPr lang="en-US" b="1" dirty="0"/>
          </a:p>
          <a:p>
            <a:endParaRPr lang="en-US" b="1" dirty="0"/>
          </a:p>
          <a:p>
            <a:endParaRPr lang="en-US" dirty="0"/>
          </a:p>
        </p:txBody>
      </p:sp>
      <p:sp>
        <p:nvSpPr>
          <p:cNvPr id="4" name="Rectangle 3"/>
          <p:cNvSpPr/>
          <p:nvPr/>
        </p:nvSpPr>
        <p:spPr>
          <a:xfrm>
            <a:off x="2362200" y="4549676"/>
            <a:ext cx="4572000" cy="646331"/>
          </a:xfrm>
          <a:prstGeom prst="rect">
            <a:avLst/>
          </a:prstGeom>
        </p:spPr>
        <p:txBody>
          <a:bodyPr>
            <a:spAutoFit/>
          </a:bodyPr>
          <a:lstStyle/>
          <a:p>
            <a:endParaRPr lang="en-US" dirty="0" smtClean="0"/>
          </a:p>
          <a:p>
            <a:endParaRPr lang="en-US" dirty="0"/>
          </a:p>
        </p:txBody>
      </p:sp>
      <p:pic>
        <p:nvPicPr>
          <p:cNvPr id="5" name="Picture 4" descr="CINCO DE MAYO FESTIVALS, PARTIES"/>
          <p:cNvPicPr/>
          <p:nvPr/>
        </p:nvPicPr>
        <p:blipFill>
          <a:blip r:embed="rId2" cstate="print"/>
          <a:srcRect/>
          <a:stretch>
            <a:fillRect/>
          </a:stretch>
        </p:blipFill>
        <p:spPr bwMode="auto">
          <a:xfrm>
            <a:off x="4419600" y="3048000"/>
            <a:ext cx="4038600" cy="3429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3400" y="609600"/>
            <a:ext cx="78486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101005"/>
                </a:solidFill>
                <a:effectLst/>
                <a:ea typeface="Times New Roman" pitchFamily="18" charset="0"/>
                <a:cs typeface="Arial" pitchFamily="34" charset="0"/>
              </a:rPr>
              <a:t>	Between</a:t>
            </a:r>
            <a:r>
              <a:rPr kumimoji="0" lang="en-US" sz="2000" b="0" i="0" u="none" strike="noStrike" cap="none" normalizeH="0" dirty="0" smtClean="0">
                <a:ln>
                  <a:noFill/>
                </a:ln>
                <a:solidFill>
                  <a:srgbClr val="101005"/>
                </a:solidFill>
                <a:effectLst/>
                <a:ea typeface="Times New Roman" pitchFamily="18" charset="0"/>
                <a:cs typeface="Arial" pitchFamily="34" charset="0"/>
              </a:rPr>
              <a:t> gaining </a:t>
            </a:r>
            <a:r>
              <a:rPr lang="en-US" sz="2000" dirty="0" smtClean="0">
                <a:solidFill>
                  <a:srgbClr val="101005"/>
                </a:solidFill>
                <a:ea typeface="Times New Roman" pitchFamily="18" charset="0"/>
                <a:cs typeface="Arial" pitchFamily="34" charset="0"/>
              </a:rPr>
              <a:t>independence from Spain in a bloody war and </a:t>
            </a:r>
            <a:r>
              <a:rPr lang="en-US" sz="2000" dirty="0">
                <a:solidFill>
                  <a:srgbClr val="101005"/>
                </a:solidFill>
                <a:ea typeface="Times New Roman" pitchFamily="18" charset="0"/>
                <a:cs typeface="Arial" pitchFamily="34" charset="0"/>
              </a:rPr>
              <a:t>p</a:t>
            </a:r>
            <a:r>
              <a:rPr kumimoji="0" lang="en-US" sz="2000" b="0" i="0" u="none" strike="noStrike" cap="none" normalizeH="0" baseline="0" dirty="0" smtClean="0">
                <a:ln>
                  <a:noFill/>
                </a:ln>
                <a:solidFill>
                  <a:srgbClr val="101005"/>
                </a:solidFill>
                <a:effectLst/>
                <a:ea typeface="Times New Roman" pitchFamily="18" charset="0"/>
                <a:cs typeface="Arial" pitchFamily="34" charset="0"/>
              </a:rPr>
              <a:t>rior to the battle at Puebla, Mexico also suffered other internal political takeovers,</a:t>
            </a:r>
            <a:r>
              <a:rPr kumimoji="0" lang="en-US" sz="2000" b="0" i="0" u="none" strike="noStrike" cap="none" normalizeH="0" dirty="0" smtClean="0">
                <a:ln>
                  <a:noFill/>
                </a:ln>
                <a:solidFill>
                  <a:srgbClr val="101005"/>
                </a:solidFill>
                <a:effectLst/>
                <a:ea typeface="Times New Roman" pitchFamily="18" charset="0"/>
                <a:cs typeface="Arial" pitchFamily="34" charset="0"/>
              </a:rPr>
              <a:t> </a:t>
            </a:r>
            <a:r>
              <a:rPr kumimoji="0" lang="en-US" sz="2000" b="0" i="0" u="none" strike="noStrike" cap="none" normalizeH="0" baseline="0" dirty="0" smtClean="0">
                <a:ln>
                  <a:noFill/>
                </a:ln>
                <a:solidFill>
                  <a:srgbClr val="101005"/>
                </a:solidFill>
                <a:effectLst/>
                <a:ea typeface="Times New Roman" pitchFamily="18" charset="0"/>
                <a:cs typeface="Arial" pitchFamily="34" charset="0"/>
              </a:rPr>
              <a:t>the Mexican-American War (1846-1848) and the Mexican Civil War of 1858.</a:t>
            </a:r>
            <a:r>
              <a:rPr kumimoji="0" lang="en-US" sz="2000" b="0" i="0" u="none" strike="noStrike" cap="none" normalizeH="0" dirty="0" smtClean="0">
                <a:ln>
                  <a:noFill/>
                </a:ln>
                <a:solidFill>
                  <a:srgbClr val="101005"/>
                </a:solidFill>
                <a:effectLst/>
                <a:ea typeface="Times New Roman" pitchFamily="18" charset="0"/>
                <a:cs typeface="Arial" pitchFamily="34" charset="0"/>
              </a:rPr>
              <a:t> Throughout this time, Mexico accumulated debts to many other countries and all wanted their money back, including France.</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baseline="0" dirty="0">
              <a:solidFill>
                <a:srgbClr val="101005"/>
              </a:solidFill>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dirty="0" smtClean="0">
                <a:ln>
                  <a:noFill/>
                </a:ln>
                <a:solidFill>
                  <a:srgbClr val="101005"/>
                </a:solidFill>
                <a:effectLst/>
                <a:cs typeface="Arial" pitchFamily="34" charset="0"/>
              </a:rPr>
              <a:t>	France also wanted to have leadership in Mexico and to expand it’s empire in Mexico.  When Mexico stopped paying its loans, France installed the Archduke Maximilian of Austria as a ruler of Mexico.</a:t>
            </a:r>
            <a:endParaRPr kumimoji="0" lang="en-US" sz="2000" b="0" i="0" u="none" strike="noStrike" cap="none" normalizeH="0" baseline="0" dirty="0" smtClean="0">
              <a:ln>
                <a:noFill/>
              </a:ln>
              <a:solidFill>
                <a:schemeClr val="tx1"/>
              </a:solidFill>
              <a:effectLst/>
              <a:cs typeface="Arial" pitchFamily="34" charset="0"/>
            </a:endParaRPr>
          </a:p>
        </p:txBody>
      </p:sp>
      <p:pic>
        <p:nvPicPr>
          <p:cNvPr id="14337" name="Picture 28" descr="Archduke Ferdinand Maximilian"/>
          <p:cNvPicPr>
            <a:picLocks noChangeAspect="1" noChangeArrowheads="1"/>
          </p:cNvPicPr>
          <p:nvPr/>
        </p:nvPicPr>
        <p:blipFill>
          <a:blip r:embed="rId2" cstate="print"/>
          <a:srcRect/>
          <a:stretch>
            <a:fillRect/>
          </a:stretch>
        </p:blipFill>
        <p:spPr bwMode="auto">
          <a:xfrm>
            <a:off x="3048000" y="3581400"/>
            <a:ext cx="2667000" cy="2587625"/>
          </a:xfrm>
          <a:prstGeom prst="rect">
            <a:avLst/>
          </a:prstGeom>
          <a:noFill/>
        </p:spPr>
      </p:pic>
      <p:sp>
        <p:nvSpPr>
          <p:cNvPr id="14339" name="Rectangle 3"/>
          <p:cNvSpPr>
            <a:spLocks noChangeArrowheads="1"/>
          </p:cNvSpPr>
          <p:nvPr/>
        </p:nvSpPr>
        <p:spPr bwMode="auto">
          <a:xfrm>
            <a:off x="0" y="2221467"/>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101005"/>
                </a:solidFill>
                <a:effectLst/>
                <a:latin typeface="Arial" pitchFamily="34" charset="0"/>
                <a:ea typeface="Times New Roman" pitchFamily="18" charset="0"/>
                <a:cs typeface="Arial" pitchFamily="34" charset="0"/>
              </a:rPr>
              <a:t/>
            </a:r>
            <a:br>
              <a:rPr kumimoji="0" lang="en-US" sz="1200" b="0" i="0" u="none" strike="noStrike" cap="none" normalizeH="0" baseline="0" dirty="0" smtClean="0">
                <a:ln>
                  <a:noFill/>
                </a:ln>
                <a:solidFill>
                  <a:srgbClr val="101005"/>
                </a:solidFill>
                <a:effectLst/>
                <a:latin typeface="Arial" pitchFamily="34" charset="0"/>
                <a:ea typeface="Times New Roman" pitchFamily="18" charset="0"/>
                <a:cs typeface="Arial" pitchFamily="34" charset="0"/>
              </a:rPr>
            </a:br>
            <a:r>
              <a:rPr kumimoji="0" lang="en-US" sz="1200" b="0" i="0" u="none" strike="noStrike" cap="none" normalizeH="0" baseline="0" dirty="0" smtClean="0">
                <a:ln>
                  <a:noFill/>
                </a:ln>
                <a:solidFill>
                  <a:srgbClr val="101005"/>
                </a:solidFill>
                <a:effectLst/>
                <a:latin typeface="Arial" pitchFamily="34" charset="0"/>
                <a:ea typeface="Times New Roman" pitchFamily="18" charset="0"/>
                <a:cs typeface="Arial" pitchFamily="34" charset="0"/>
              </a:rPr>
              <a:t/>
            </a:r>
            <a:br>
              <a:rPr kumimoji="0" lang="en-US" sz="1200" b="0" i="0" u="none" strike="noStrike" cap="none" normalizeH="0" baseline="0" dirty="0" smtClean="0">
                <a:ln>
                  <a:noFill/>
                </a:ln>
                <a:solidFill>
                  <a:srgbClr val="101005"/>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8001000" cy="5632311"/>
          </a:xfrm>
          <a:prstGeom prst="rect">
            <a:avLst/>
          </a:prstGeom>
        </p:spPr>
        <p:txBody>
          <a:bodyPr wrap="square">
            <a:spAutoFit/>
          </a:bodyPr>
          <a:lstStyle/>
          <a:p>
            <a:pPr algn="just"/>
            <a:r>
              <a:rPr lang="en-US" sz="2000" dirty="0" smtClean="0">
                <a:cs typeface="Arial" pitchFamily="34" charset="0"/>
              </a:rPr>
              <a:t>	France invaded at the gulf coast of and began to march toward Mexico City where the French army encountered strong resistance near Puebla.  In contrast to the French army of 6,500 men, the Mexican leader, General Ignacio Zaragoza Seguin, commanded a smaller militia of about 4,500. These poorly armed men were able to defeat a well outfitted French army and thereby halted France’s invasion of Mexico. </a:t>
            </a:r>
          </a:p>
          <a:p>
            <a:pPr algn="just"/>
            <a:endParaRPr lang="en-US" sz="2000" dirty="0">
              <a:cs typeface="Arial" pitchFamily="34" charset="0"/>
            </a:endParaRPr>
          </a:p>
          <a:p>
            <a:pPr algn="just"/>
            <a:endParaRPr lang="en-US" sz="2000" dirty="0" smtClean="0">
              <a:cs typeface="Arial" pitchFamily="34" charset="0"/>
            </a:endParaRPr>
          </a:p>
          <a:p>
            <a:pPr algn="just"/>
            <a:endParaRPr lang="en-US" sz="2000" dirty="0">
              <a:cs typeface="Arial" pitchFamily="34" charset="0"/>
            </a:endParaRPr>
          </a:p>
          <a:p>
            <a:pPr algn="just"/>
            <a:endParaRPr lang="en-US" sz="2000" dirty="0" smtClean="0">
              <a:cs typeface="Arial" pitchFamily="34" charset="0"/>
            </a:endParaRPr>
          </a:p>
          <a:p>
            <a:pPr algn="just"/>
            <a:endParaRPr lang="en-US" sz="2000" dirty="0" smtClean="0">
              <a:cs typeface="Arial" pitchFamily="34" charset="0"/>
            </a:endParaRPr>
          </a:p>
          <a:p>
            <a:pPr algn="just"/>
            <a:endParaRPr lang="en-US" sz="2000" dirty="0">
              <a:cs typeface="Arial" pitchFamily="34" charset="0"/>
            </a:endParaRPr>
          </a:p>
          <a:p>
            <a:pPr algn="just"/>
            <a:endParaRPr lang="en-US" sz="2000" dirty="0" smtClean="0">
              <a:cs typeface="Arial" pitchFamily="34" charset="0"/>
            </a:endParaRPr>
          </a:p>
          <a:p>
            <a:pPr algn="just"/>
            <a:endParaRPr lang="en-US" sz="2000" dirty="0" smtClean="0">
              <a:cs typeface="Arial" pitchFamily="34" charset="0"/>
            </a:endParaRPr>
          </a:p>
          <a:p>
            <a:pPr algn="just"/>
            <a:endParaRPr lang="en-US" sz="2000" dirty="0" smtClean="0">
              <a:cs typeface="Arial" pitchFamily="34" charset="0"/>
            </a:endParaRPr>
          </a:p>
          <a:p>
            <a:pPr algn="just"/>
            <a:r>
              <a:rPr lang="en-US" sz="2000" dirty="0" smtClean="0">
                <a:cs typeface="Arial" pitchFamily="34" charset="0"/>
              </a:rPr>
              <a:t>	The victory was a much needed boost to Mexico and helped solidify national unity.  That is the reason for the </a:t>
            </a:r>
            <a:r>
              <a:rPr lang="en-US" sz="2000" dirty="0" err="1" smtClean="0">
                <a:cs typeface="Arial" pitchFamily="34" charset="0"/>
              </a:rPr>
              <a:t>Cinco</a:t>
            </a:r>
            <a:r>
              <a:rPr lang="en-US" sz="2000" dirty="0" smtClean="0">
                <a:cs typeface="Arial" pitchFamily="34" charset="0"/>
              </a:rPr>
              <a:t> de Mayo celebration!</a:t>
            </a:r>
            <a:endParaRPr lang="en-US" sz="2000" dirty="0">
              <a:cs typeface="Arial" pitchFamily="34" charset="0"/>
            </a:endParaRPr>
          </a:p>
        </p:txBody>
      </p:sp>
      <p:pic>
        <p:nvPicPr>
          <p:cNvPr id="3" name="Picture 2" descr="Gen. Ignacio Zaragoza"/>
          <p:cNvPicPr/>
          <p:nvPr/>
        </p:nvPicPr>
        <p:blipFill>
          <a:blip r:embed="rId2" cstate="print"/>
          <a:srcRect/>
          <a:stretch>
            <a:fillRect/>
          </a:stretch>
        </p:blipFill>
        <p:spPr bwMode="auto">
          <a:xfrm>
            <a:off x="5486400" y="2819400"/>
            <a:ext cx="1828800" cy="2209800"/>
          </a:xfrm>
          <a:prstGeom prst="rect">
            <a:avLst/>
          </a:prstGeom>
          <a:noFill/>
          <a:ln w="9525">
            <a:noFill/>
            <a:miter lim="800000"/>
            <a:headEnd/>
            <a:tailEnd/>
          </a:ln>
        </p:spPr>
      </p:pic>
      <p:pic>
        <p:nvPicPr>
          <p:cNvPr id="17410" name="Picture 2"/>
          <p:cNvPicPr>
            <a:picLocks noChangeAspect="1" noChangeArrowheads="1"/>
          </p:cNvPicPr>
          <p:nvPr/>
        </p:nvPicPr>
        <p:blipFill>
          <a:blip r:embed="rId3" cstate="print"/>
          <a:srcRect/>
          <a:stretch>
            <a:fillRect/>
          </a:stretch>
        </p:blipFill>
        <p:spPr bwMode="auto">
          <a:xfrm>
            <a:off x="1259785" y="2667000"/>
            <a:ext cx="4055165" cy="2590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533400"/>
            <a:ext cx="4572000" cy="5724644"/>
          </a:xfrm>
          <a:prstGeom prst="rect">
            <a:avLst/>
          </a:prstGeom>
        </p:spPr>
        <p:txBody>
          <a:bodyPr wrap="square">
            <a:spAutoFit/>
          </a:bodyPr>
          <a:lstStyle/>
          <a:p>
            <a:pPr algn="just"/>
            <a:r>
              <a:rPr lang="en-US" sz="2000" dirty="0" smtClean="0"/>
              <a:t>	Unfortunately the good times did not last long. France sent more </a:t>
            </a:r>
            <a:r>
              <a:rPr lang="en-US" sz="2000" dirty="0"/>
              <a:t>troops overseas to try and invade Mexico </a:t>
            </a:r>
            <a:r>
              <a:rPr lang="en-US" sz="2000" dirty="0" smtClean="0"/>
              <a:t>again.  A year later, with more than 30,000 soldiers, the </a:t>
            </a:r>
            <a:r>
              <a:rPr lang="en-US" sz="2000" dirty="0"/>
              <a:t>French </a:t>
            </a:r>
            <a:r>
              <a:rPr lang="en-US" sz="2000" dirty="0" smtClean="0"/>
              <a:t>took over </a:t>
            </a:r>
            <a:r>
              <a:rPr lang="en-US" sz="2000" dirty="0"/>
              <a:t>Mexico City and </a:t>
            </a:r>
            <a:r>
              <a:rPr lang="en-US" sz="2000" dirty="0" smtClean="0"/>
              <a:t>installed </a:t>
            </a:r>
            <a:r>
              <a:rPr lang="en-US" sz="2000" dirty="0"/>
              <a:t>Maximilian as the ruler of Mexico</a:t>
            </a:r>
            <a:r>
              <a:rPr lang="en-US" sz="2000" dirty="0" smtClean="0"/>
              <a:t>.</a:t>
            </a:r>
          </a:p>
          <a:p>
            <a:pPr algn="ctr"/>
            <a:endParaRPr lang="en-US" sz="2800" dirty="0"/>
          </a:p>
          <a:p>
            <a:pPr algn="ctr"/>
            <a:r>
              <a:rPr lang="en-US" sz="2000" dirty="0" smtClean="0"/>
              <a:t>But we all know about Karma.. </a:t>
            </a:r>
          </a:p>
          <a:p>
            <a:pPr algn="ctr"/>
            <a:r>
              <a:rPr lang="en-US" sz="2000" dirty="0" smtClean="0"/>
              <a:t>What goes around, comes around…</a:t>
            </a:r>
          </a:p>
          <a:p>
            <a:pPr algn="just"/>
            <a:endParaRPr lang="en-US" sz="2000" dirty="0"/>
          </a:p>
          <a:p>
            <a:pPr algn="just"/>
            <a:r>
              <a:rPr lang="en-US" sz="2000" dirty="0" smtClean="0"/>
              <a:t>	Maximilian’s rule of Mexico lasted only 3 years (1864-1867).  The U.S. (with it’s own Civil War behind it) provided help to Mexico to expel the French and Maximilian was executed by the Mexicans.</a:t>
            </a:r>
          </a:p>
          <a:p>
            <a:endParaRPr lang="en-US" dirty="0"/>
          </a:p>
        </p:txBody>
      </p:sp>
      <p:pic>
        <p:nvPicPr>
          <p:cNvPr id="16389" name="Picture 5" descr="View of Queretaro, Mexico--Execution of Maximilian, Mejia, and Miramon at Queretaro, Mexico Print"/>
          <p:cNvPicPr>
            <a:picLocks noChangeAspect="1" noChangeArrowheads="1"/>
          </p:cNvPicPr>
          <p:nvPr/>
        </p:nvPicPr>
        <p:blipFill>
          <a:blip r:embed="rId2" cstate="print"/>
          <a:srcRect/>
          <a:stretch>
            <a:fillRect/>
          </a:stretch>
        </p:blipFill>
        <p:spPr bwMode="auto">
          <a:xfrm>
            <a:off x="4953000" y="533400"/>
            <a:ext cx="4197096" cy="5181600"/>
          </a:xfrm>
          <a:prstGeom prst="rect">
            <a:avLst/>
          </a:prstGeom>
          <a:noFill/>
        </p:spPr>
      </p:pic>
      <p:sp>
        <p:nvSpPr>
          <p:cNvPr id="9" name="Rectangle 8"/>
          <p:cNvSpPr/>
          <p:nvPr/>
        </p:nvSpPr>
        <p:spPr>
          <a:xfrm>
            <a:off x="4876800" y="5791200"/>
            <a:ext cx="4114800" cy="646331"/>
          </a:xfrm>
          <a:prstGeom prst="rect">
            <a:avLst/>
          </a:prstGeom>
        </p:spPr>
        <p:txBody>
          <a:bodyPr wrap="square">
            <a:spAutoFit/>
          </a:bodyPr>
          <a:lstStyle/>
          <a:p>
            <a:r>
              <a:rPr lang="en-US" sz="1200" b="1" dirty="0" smtClean="0"/>
              <a:t>View of Queretaro, Mexico--Execution of Maximilian, Mejia, and </a:t>
            </a:r>
            <a:r>
              <a:rPr lang="en-US" sz="1200" b="1" dirty="0" err="1" smtClean="0"/>
              <a:t>Miramon</a:t>
            </a:r>
            <a:r>
              <a:rPr lang="en-US" sz="1200" b="1" dirty="0" smtClean="0"/>
              <a:t> at Queretaro, Mexico | Print </a:t>
            </a:r>
          </a:p>
          <a:p>
            <a:r>
              <a:rPr lang="en-US" sz="1200" dirty="0" smtClean="0"/>
              <a:t>Date Created/Published: 1867.</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7162800" cy="3170099"/>
          </a:xfrm>
          <a:prstGeom prst="rect">
            <a:avLst/>
          </a:prstGeom>
        </p:spPr>
        <p:txBody>
          <a:bodyPr wrap="square">
            <a:spAutoFit/>
          </a:bodyPr>
          <a:lstStyle/>
          <a:p>
            <a:endParaRPr lang="en-US" sz="2000" dirty="0" smtClean="0"/>
          </a:p>
          <a:p>
            <a:pPr algn="just"/>
            <a:endParaRPr lang="en-US" sz="2000" dirty="0"/>
          </a:p>
          <a:p>
            <a:pPr algn="just"/>
            <a:r>
              <a:rPr lang="en-US" sz="2000" dirty="0" smtClean="0"/>
              <a:t>	Even more interesting is the fact that </a:t>
            </a:r>
            <a:r>
              <a:rPr lang="en-US" sz="2000" dirty="0" err="1" smtClean="0"/>
              <a:t>Cinco</a:t>
            </a:r>
            <a:r>
              <a:rPr lang="en-US" sz="2000" dirty="0" smtClean="0"/>
              <a:t> </a:t>
            </a:r>
            <a:r>
              <a:rPr lang="en-US" sz="2000" dirty="0"/>
              <a:t>de </a:t>
            </a:r>
            <a:r>
              <a:rPr lang="en-US" sz="2000" dirty="0" smtClean="0"/>
              <a:t>Mayo has become a bigger celebration north of the border in the U.S. than it is to the south in its country of origin. In the border cities of the United States the </a:t>
            </a:r>
            <a:r>
              <a:rPr lang="en-US" sz="2000" dirty="0"/>
              <a:t>holiday is a celebration of Mexican culture, of food, music, beverage and customs unique to </a:t>
            </a:r>
            <a:r>
              <a:rPr lang="en-US" sz="2000" dirty="0" smtClean="0"/>
              <a:t>Mexico and commercial interests here and in Mexico help promote the holiday. </a:t>
            </a:r>
            <a:r>
              <a:rPr lang="en-US" sz="2000" dirty="0"/>
              <a:t/>
            </a:r>
            <a:br>
              <a:rPr lang="en-US" sz="2000" dirty="0"/>
            </a:br>
            <a:r>
              <a:rPr lang="en-US" sz="2000" dirty="0"/>
              <a:t/>
            </a:r>
            <a:br>
              <a:rPr lang="en-US" sz="2000" dirty="0"/>
            </a:br>
            <a:endParaRPr lang="en-US" sz="2000" dirty="0"/>
          </a:p>
        </p:txBody>
      </p:sp>
      <p:sp>
        <p:nvSpPr>
          <p:cNvPr id="3" name="Rectangle 2"/>
          <p:cNvSpPr/>
          <p:nvPr/>
        </p:nvSpPr>
        <p:spPr>
          <a:xfrm>
            <a:off x="914400" y="609600"/>
            <a:ext cx="7239000" cy="1015663"/>
          </a:xfrm>
          <a:prstGeom prst="rect">
            <a:avLst/>
          </a:prstGeom>
        </p:spPr>
        <p:txBody>
          <a:bodyPr wrap="square">
            <a:spAutoFit/>
          </a:bodyPr>
          <a:lstStyle/>
          <a:p>
            <a:pPr algn="just"/>
            <a:r>
              <a:rPr lang="en-US" sz="2000" dirty="0" smtClean="0"/>
              <a:t>	Believe it or not, </a:t>
            </a:r>
            <a:r>
              <a:rPr lang="en-US" sz="2000" dirty="0" err="1" smtClean="0"/>
              <a:t>Cinco</a:t>
            </a:r>
            <a:r>
              <a:rPr lang="en-US" sz="2000" dirty="0" smtClean="0"/>
              <a:t> de Mayo it is not a major holiday in Mexico.  Rather it is mostly in the state capital city of Puebla and through out the state of Puebla, but in the rest of the country.</a:t>
            </a:r>
            <a:endParaRPr lang="en-US" sz="2000" dirty="0" smtClean="0"/>
          </a:p>
        </p:txBody>
      </p:sp>
      <p:pic>
        <p:nvPicPr>
          <p:cNvPr id="18434" name="Picture 2" descr="http://www.phillyist.com/attachments/philly_jill/cinco%20de%20mayo%202.jpg"/>
          <p:cNvPicPr>
            <a:picLocks noChangeAspect="1" noChangeArrowheads="1"/>
          </p:cNvPicPr>
          <p:nvPr/>
        </p:nvPicPr>
        <p:blipFill>
          <a:blip r:embed="rId2" cstate="print"/>
          <a:srcRect/>
          <a:stretch>
            <a:fillRect/>
          </a:stretch>
        </p:blipFill>
        <p:spPr bwMode="auto">
          <a:xfrm>
            <a:off x="2209800" y="3581400"/>
            <a:ext cx="4267200" cy="284797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87</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 R Bardash</dc:creator>
  <cp:lastModifiedBy>Karen R Bardash</cp:lastModifiedBy>
  <cp:revision>16</cp:revision>
  <dcterms:created xsi:type="dcterms:W3CDTF">2011-05-05T16:01:56Z</dcterms:created>
  <dcterms:modified xsi:type="dcterms:W3CDTF">2011-05-05T22:44:05Z</dcterms:modified>
</cp:coreProperties>
</file>