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56" r:id="rId9"/>
    <p:sldId id="257" r:id="rId10"/>
    <p:sldId id="258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090D8-1881-48E6-B67C-A1E2585B2333}" type="datetimeFigureOut">
              <a:rPr lang="en-US" smtClean="0"/>
              <a:t>3/18/2009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8AF-44AB-4676-AA82-862B490BFE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090D8-1881-48E6-B67C-A1E2585B2333}" type="datetimeFigureOut">
              <a:rPr lang="en-US" smtClean="0"/>
              <a:t>3/18/2009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8AF-44AB-4676-AA82-862B490BFE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090D8-1881-48E6-B67C-A1E2585B2333}" type="datetimeFigureOut">
              <a:rPr lang="en-US" smtClean="0"/>
              <a:t>3/18/2009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8AF-44AB-4676-AA82-862B490BFE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090D8-1881-48E6-B67C-A1E2585B2333}" type="datetimeFigureOut">
              <a:rPr lang="en-US" smtClean="0"/>
              <a:t>3/18/2009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8AF-44AB-4676-AA82-862B490BFE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090D8-1881-48E6-B67C-A1E2585B2333}" type="datetimeFigureOut">
              <a:rPr lang="en-US" smtClean="0"/>
              <a:t>3/18/2009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8AF-44AB-4676-AA82-862B490BFE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090D8-1881-48E6-B67C-A1E2585B2333}" type="datetimeFigureOut">
              <a:rPr lang="en-US" smtClean="0"/>
              <a:t>3/18/2009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8AF-44AB-4676-AA82-862B490BFE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090D8-1881-48E6-B67C-A1E2585B2333}" type="datetimeFigureOut">
              <a:rPr lang="en-US" smtClean="0"/>
              <a:t>3/18/2009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8AF-44AB-4676-AA82-862B490BFE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090D8-1881-48E6-B67C-A1E2585B2333}" type="datetimeFigureOut">
              <a:rPr lang="en-US" smtClean="0"/>
              <a:t>3/18/2009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8AF-44AB-4676-AA82-862B490BFE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090D8-1881-48E6-B67C-A1E2585B2333}" type="datetimeFigureOut">
              <a:rPr lang="en-US" smtClean="0"/>
              <a:t>3/18/2009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8AF-44AB-4676-AA82-862B490BFE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090D8-1881-48E6-B67C-A1E2585B2333}" type="datetimeFigureOut">
              <a:rPr lang="en-US" smtClean="0"/>
              <a:t>3/18/2009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8AF-44AB-4676-AA82-862B490BFE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090D8-1881-48E6-B67C-A1E2585B2333}" type="datetimeFigureOut">
              <a:rPr lang="en-US" smtClean="0"/>
              <a:t>3/18/2009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98AF-44AB-4676-AA82-862B490BFE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090D8-1881-48E6-B67C-A1E2585B2333}" type="datetimeFigureOut">
              <a:rPr lang="en-US" smtClean="0"/>
              <a:t>3/18/2009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598AF-44AB-4676-AA82-862B490BFE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3058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Repaso</a:t>
            </a:r>
            <a:r>
              <a:rPr lang="en-US" sz="3200" dirty="0" smtClean="0"/>
              <a:t> del </a:t>
            </a:r>
            <a:r>
              <a:rPr lang="en-US" sz="3200" dirty="0" err="1" smtClean="0"/>
              <a:t>presente</a:t>
            </a:r>
            <a:r>
              <a:rPr lang="en-US" sz="3200" dirty="0" smtClean="0"/>
              <a:t> </a:t>
            </a:r>
            <a:r>
              <a:rPr lang="en-US" sz="3200" dirty="0" err="1" smtClean="0"/>
              <a:t>progresivo</a:t>
            </a:r>
            <a:r>
              <a:rPr lang="en-US" sz="3200" dirty="0" smtClean="0"/>
              <a:t>:</a:t>
            </a:r>
          </a:p>
          <a:p>
            <a:endParaRPr lang="en-US" sz="3200" dirty="0"/>
          </a:p>
          <a:p>
            <a:r>
              <a:rPr lang="en-US" sz="2400" dirty="0" smtClean="0"/>
              <a:t>El </a:t>
            </a:r>
            <a:r>
              <a:rPr lang="en-US" sz="2400" dirty="0" err="1" smtClean="0"/>
              <a:t>verbo</a:t>
            </a:r>
            <a:r>
              <a:rPr lang="en-US" sz="2400" dirty="0" smtClean="0"/>
              <a:t> </a:t>
            </a:r>
            <a:r>
              <a:rPr lang="en-US" sz="2400" dirty="0" err="1" smtClean="0"/>
              <a:t>auxiliar</a:t>
            </a:r>
            <a:r>
              <a:rPr lang="en-US" sz="2400" dirty="0" smtClean="0"/>
              <a:t> (</a:t>
            </a:r>
            <a:r>
              <a:rPr lang="en-US" sz="2400" dirty="0" err="1" smtClean="0"/>
              <a:t>estar</a:t>
            </a:r>
            <a:r>
              <a:rPr lang="en-US" sz="2400" dirty="0" smtClean="0"/>
              <a:t>) + el </a:t>
            </a:r>
            <a:r>
              <a:rPr lang="en-US" sz="2400" dirty="0" err="1" smtClean="0"/>
              <a:t>participio</a:t>
            </a:r>
            <a:r>
              <a:rPr lang="en-US" sz="2400" dirty="0" smtClean="0"/>
              <a:t> </a:t>
            </a:r>
            <a:r>
              <a:rPr lang="en-US" sz="2400" dirty="0" err="1" smtClean="0"/>
              <a:t>presente</a:t>
            </a:r>
            <a:r>
              <a:rPr lang="en-US" sz="2400" dirty="0" smtClean="0"/>
              <a:t> (-</a:t>
            </a:r>
            <a:r>
              <a:rPr lang="en-US" sz="2400" dirty="0" err="1" smtClean="0"/>
              <a:t>ing</a:t>
            </a:r>
            <a:r>
              <a:rPr lang="en-US" sz="2400" dirty="0" smtClean="0"/>
              <a:t> in English)</a:t>
            </a:r>
          </a:p>
          <a:p>
            <a:endParaRPr lang="en-US" sz="3200" dirty="0"/>
          </a:p>
          <a:p>
            <a:r>
              <a:rPr lang="en-US" sz="3200" dirty="0" smtClean="0"/>
              <a:t>				-</a:t>
            </a:r>
            <a:r>
              <a:rPr lang="en-US" sz="3200" dirty="0" err="1" smtClean="0"/>
              <a:t>ando</a:t>
            </a:r>
            <a:endParaRPr lang="en-US" sz="3200" dirty="0" smtClean="0"/>
          </a:p>
          <a:p>
            <a:r>
              <a:rPr lang="en-US" sz="3200" dirty="0"/>
              <a:t>	</a:t>
            </a:r>
            <a:r>
              <a:rPr lang="en-US" sz="3200" dirty="0" smtClean="0"/>
              <a:t>		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		-</a:t>
            </a:r>
            <a:r>
              <a:rPr lang="en-US" sz="3200" dirty="0" err="1" smtClean="0"/>
              <a:t>iendo</a:t>
            </a:r>
            <a:endParaRPr lang="en-US" sz="3200" dirty="0"/>
          </a:p>
          <a:p>
            <a:r>
              <a:rPr lang="en-US" sz="3200" dirty="0" err="1" smtClean="0"/>
              <a:t>Gritar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err="1"/>
              <a:t>E</a:t>
            </a:r>
            <a:r>
              <a:rPr lang="en-US" sz="3200" dirty="0" err="1" smtClean="0"/>
              <a:t>sconder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err="1" smtClean="0"/>
              <a:t>Subir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0" algn="l"/>
                <a:tab pos="7772400" algn="l"/>
                <a:tab pos="8001000" algn="l"/>
                <a:tab pos="8343900" algn="l"/>
                <a:tab pos="9144000" algn="l"/>
              </a:tabLst>
            </a:pPr>
            <a:r>
              <a:rPr kumimoji="0" lang="es-ES_tradnl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¿Qué creyó los paramédicos de ….?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0" algn="l"/>
                <a:tab pos="7772400" algn="l"/>
                <a:tab pos="8001000" algn="l"/>
                <a:tab pos="8343900" algn="l"/>
                <a:tab pos="91440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5" name="Picture 10" descr="http://www.internationalrivers.org/files/images/Sichuan%20earthquak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371600"/>
            <a:ext cx="4768850" cy="4895850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953000" y="457200"/>
            <a:ext cx="4191000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72050" algn="l"/>
                <a:tab pos="7772400" algn="l"/>
                <a:tab pos="8001000" algn="l"/>
                <a:tab pos="8343900" algn="l"/>
                <a:tab pos="9144000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72050" algn="l"/>
                <a:tab pos="7772400" algn="l"/>
                <a:tab pos="8001000" algn="l"/>
                <a:tab pos="8343900" algn="l"/>
                <a:tab pos="9144000" algn="l"/>
              </a:tabLst>
            </a:pPr>
            <a:r>
              <a:rPr kumimoji="0" lang="es-ES_tradnl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72050" algn="l"/>
                <a:tab pos="7772400" algn="l"/>
                <a:tab pos="8001000" algn="l"/>
                <a:tab pos="8343900" algn="l"/>
                <a:tab pos="9144000" algn="l"/>
              </a:tabLst>
            </a:pPr>
            <a:r>
              <a:rPr kumimoji="0" lang="es-ES_tradnl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s-ES_tradnl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Many</a:t>
            </a:r>
            <a:r>
              <a:rPr kumimoji="0" lang="es-ES_tradnl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buildings</a:t>
            </a:r>
            <a:r>
              <a:rPr kumimoji="0" lang="es-ES_tradnl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fell</a:t>
            </a:r>
            <a:r>
              <a:rPr kumimoji="0" lang="es-ES_tradnl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down</a:t>
            </a:r>
            <a:r>
              <a:rPr kumimoji="0" lang="es-ES_tradnl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72050" algn="l"/>
                <a:tab pos="7772400" algn="l"/>
                <a:tab pos="8001000" algn="l"/>
                <a:tab pos="8343900" algn="l"/>
                <a:tab pos="9144000" algn="l"/>
              </a:tabLst>
            </a:pPr>
            <a:r>
              <a:rPr kumimoji="0" lang="es-ES_tradnl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72050" algn="l"/>
                <a:tab pos="7772400" algn="l"/>
                <a:tab pos="8001000" algn="l"/>
                <a:tab pos="8343900" algn="l"/>
                <a:tab pos="9144000" algn="l"/>
              </a:tabLst>
            </a:pPr>
            <a:r>
              <a:rPr kumimoji="0" lang="es-ES_tradnl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s-ES_tradnl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It</a:t>
            </a:r>
            <a:r>
              <a:rPr kumimoji="0" lang="es-ES_tradnl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occurred</a:t>
            </a:r>
            <a:r>
              <a:rPr kumimoji="0" lang="es-ES_tradnl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suddenly</a:t>
            </a:r>
            <a:r>
              <a:rPr kumimoji="0" lang="es-ES_tradnl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72050" algn="l"/>
                <a:tab pos="7772400" algn="l"/>
                <a:tab pos="8001000" algn="l"/>
                <a:tab pos="8343900" algn="l"/>
                <a:tab pos="9144000" algn="l"/>
              </a:tabLst>
            </a:pPr>
            <a:r>
              <a:rPr kumimoji="0" lang="es-ES_tradnl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72050" algn="l"/>
                <a:tab pos="7772400" algn="l"/>
                <a:tab pos="8001000" algn="l"/>
                <a:tab pos="8343900" algn="l"/>
                <a:tab pos="9144000" algn="l"/>
              </a:tabLst>
            </a:pPr>
            <a:r>
              <a:rPr kumimoji="0" lang="es-ES_tradnl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s-ES_tradnl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It</a:t>
            </a:r>
            <a:r>
              <a:rPr kumimoji="0" lang="es-ES_tradnl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destroyed</a:t>
            </a:r>
            <a:r>
              <a:rPr kumimoji="0" lang="es-ES_tradnl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many</a:t>
            </a:r>
            <a:r>
              <a:rPr kumimoji="0" lang="es-ES_tradnl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homes</a:t>
            </a:r>
            <a:r>
              <a:rPr kumimoji="0" lang="es-ES_tradnl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72050" algn="l"/>
                <a:tab pos="7772400" algn="l"/>
                <a:tab pos="8001000" algn="l"/>
                <a:tab pos="8343900" algn="l"/>
                <a:tab pos="9144000" algn="l"/>
              </a:tabLst>
            </a:pPr>
            <a:r>
              <a:rPr kumimoji="0" lang="es-ES_tradnl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72050" algn="l"/>
                <a:tab pos="7772400" algn="l"/>
                <a:tab pos="8001000" algn="l"/>
                <a:tab pos="8343900" algn="l"/>
                <a:tab pos="9144000" algn="l"/>
              </a:tabLst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They rescued many injured people.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 descr="http://seasalttastesgood.files.wordpress.com/2008/08/tropical-storm-fa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447800"/>
            <a:ext cx="4244975" cy="4800600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1600200"/>
            <a:ext cx="91440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029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914400" algn="l"/>
                <a:tab pos="2057400" algn="l"/>
                <a:tab pos="2286000" algn="l"/>
                <a:tab pos="3886200" algn="l"/>
                <a:tab pos="4114800" algn="l"/>
                <a:tab pos="5486400" algn="l"/>
                <a:tab pos="5715000" algn="l"/>
                <a:tab pos="7772400" algn="l"/>
                <a:tab pos="8001000" algn="l"/>
                <a:tab pos="8343900" algn="l"/>
                <a:tab pos="9144000" algn="l"/>
              </a:tabLst>
            </a:pP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5029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914400" algn="l"/>
                <a:tab pos="2057400" algn="l"/>
                <a:tab pos="2286000" algn="l"/>
                <a:tab pos="3886200" algn="l"/>
                <a:tab pos="4114800" algn="l"/>
                <a:tab pos="5486400" algn="l"/>
                <a:tab pos="5715000" algn="l"/>
                <a:tab pos="7772400" algn="l"/>
                <a:tab pos="8001000" algn="l"/>
                <a:tab pos="8343900" algn="l"/>
                <a:tab pos="9144000" algn="l"/>
              </a:tabLst>
            </a:pPr>
            <a:endParaRPr lang="en-US" sz="26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5029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914400" algn="l"/>
                <a:tab pos="2057400" algn="l"/>
                <a:tab pos="2286000" algn="l"/>
                <a:tab pos="3886200" algn="l"/>
                <a:tab pos="4114800" algn="l"/>
                <a:tab pos="5486400" algn="l"/>
                <a:tab pos="5715000" algn="l"/>
                <a:tab pos="7772400" algn="l"/>
                <a:tab pos="8001000" algn="l"/>
                <a:tab pos="8343900" algn="l"/>
                <a:tab pos="9144000" algn="l"/>
              </a:tabLst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rain fell.</a:t>
            </a:r>
          </a:p>
          <a:p>
            <a:pPr marL="0" marR="0" lvl="0" indent="5029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914400" algn="l"/>
                <a:tab pos="2057400" algn="l"/>
                <a:tab pos="2286000" algn="l"/>
                <a:tab pos="3886200" algn="l"/>
                <a:tab pos="4114800" algn="l"/>
                <a:tab pos="5486400" algn="l"/>
                <a:tab pos="5715000" algn="l"/>
                <a:tab pos="7772400" algn="l"/>
                <a:tab pos="8001000" algn="l"/>
                <a:tab pos="8343900" algn="l"/>
                <a:tab pos="9144000" algn="l"/>
              </a:tabLst>
            </a:pP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5029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914400" algn="l"/>
                <a:tab pos="2057400" algn="l"/>
                <a:tab pos="2286000" algn="l"/>
                <a:tab pos="3886200" algn="l"/>
                <a:tab pos="4114800" algn="l"/>
                <a:tab pos="5486400" algn="l"/>
                <a:tab pos="5715000" algn="l"/>
                <a:tab pos="7772400" algn="l"/>
                <a:tab pos="8001000" algn="l"/>
                <a:tab pos="8343900" algn="l"/>
                <a:tab pos="9144000" algn="l"/>
              </a:tabLst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029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914400" algn="l"/>
                <a:tab pos="2057400" algn="l"/>
                <a:tab pos="2286000" algn="l"/>
                <a:tab pos="3886200" algn="l"/>
                <a:tab pos="4114800" algn="l"/>
                <a:tab pos="5486400" algn="l"/>
                <a:tab pos="5715000" algn="l"/>
                <a:tab pos="7772400" algn="l"/>
                <a:tab pos="8001000" algn="l"/>
                <a:tab pos="8343900" algn="l"/>
                <a:tab pos="9144000" algn="l"/>
              </a:tabLst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Many trees fell down.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029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914400" algn="l"/>
                <a:tab pos="2057400" algn="l"/>
                <a:tab pos="2286000" algn="l"/>
                <a:tab pos="3886200" algn="l"/>
                <a:tab pos="4114800" algn="l"/>
                <a:tab pos="5486400" algn="l"/>
                <a:tab pos="5715000" algn="l"/>
                <a:tab pos="7772400" algn="l"/>
                <a:tab pos="8001000" algn="l"/>
                <a:tab pos="8343900" algn="l"/>
                <a:tab pos="9144000" algn="l"/>
              </a:tabLst>
            </a:pPr>
            <a:endParaRPr lang="en-US" sz="26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5029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914400" algn="l"/>
                <a:tab pos="2057400" algn="l"/>
                <a:tab pos="2286000" algn="l"/>
                <a:tab pos="3886200" algn="l"/>
                <a:tab pos="4114800" algn="l"/>
                <a:tab pos="5486400" algn="l"/>
                <a:tab pos="5715000" algn="l"/>
                <a:tab pos="7772400" algn="l"/>
                <a:tab pos="8001000" algn="l"/>
                <a:tab pos="8343900" algn="l"/>
                <a:tab pos="9144000" algn="l"/>
              </a:tabLst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people fell down when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029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914400" algn="l"/>
                <a:tab pos="2057400" algn="l"/>
                <a:tab pos="2286000" algn="l"/>
                <a:tab pos="3886200" algn="l"/>
                <a:tab pos="4114800" algn="l"/>
                <a:tab pos="5486400" algn="l"/>
                <a:tab pos="5715000" algn="l"/>
                <a:tab pos="7772400" algn="l"/>
                <a:tab pos="8001000" algn="l"/>
                <a:tab pos="8343900" algn="l"/>
                <a:tab pos="9144000" algn="l"/>
              </a:tabLst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they tried to run.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029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914400" algn="l"/>
                <a:tab pos="2057400" algn="l"/>
                <a:tab pos="2286000" algn="l"/>
                <a:tab pos="3886200" algn="l"/>
                <a:tab pos="4114800" algn="l"/>
                <a:tab pos="5486400" algn="l"/>
                <a:tab pos="5715000" algn="l"/>
                <a:tab pos="7772400" algn="l"/>
                <a:tab pos="8001000" algn="l"/>
                <a:tab pos="8343900" algn="l"/>
                <a:tab pos="9144000" algn="l"/>
              </a:tabLst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		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029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  <a:tab pos="914400" algn="l"/>
                <a:tab pos="2057400" algn="l"/>
                <a:tab pos="2286000" algn="l"/>
                <a:tab pos="3886200" algn="l"/>
                <a:tab pos="4114800" algn="l"/>
                <a:tab pos="5486400" algn="l"/>
                <a:tab pos="5715000" algn="l"/>
                <a:tab pos="7772400" algn="l"/>
                <a:tab pos="8001000" algn="l"/>
                <a:tab pos="8343900" algn="l"/>
                <a:tab pos="91440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0"/>
            <a:ext cx="7772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5029200" fontAlgn="base">
              <a:spcBef>
                <a:spcPct val="0"/>
              </a:spcBef>
              <a:spcAft>
                <a:spcPct val="0"/>
              </a:spcAft>
              <a:tabLst>
                <a:tab pos="4629150" algn="l"/>
                <a:tab pos="7772400" algn="l"/>
                <a:tab pos="8001000" algn="l"/>
                <a:tab pos="8343900" algn="l"/>
                <a:tab pos="9144000" algn="l"/>
              </a:tabLst>
            </a:pPr>
            <a:r>
              <a:rPr lang="es-ES_tradnl" sz="4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ES_tradnl" sz="4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</a:t>
            </a:r>
            <a:r>
              <a:rPr kumimoji="0" lang="es-ES_tradnl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¿ Qué(se)cayó durante la….?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38200"/>
            <a:ext cx="7620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Do you remember the IRREGULAR present participles of the following verbs?</a:t>
            </a:r>
          </a:p>
          <a:p>
            <a:endParaRPr lang="en-US" sz="3200" dirty="0"/>
          </a:p>
          <a:p>
            <a:pPr algn="ctr"/>
            <a:r>
              <a:rPr lang="en-US" sz="3200" dirty="0" smtClean="0"/>
              <a:t>O</a:t>
            </a:r>
            <a:r>
              <a:rPr lang="es-ES_tradnl" sz="3200" dirty="0" err="1" smtClean="0"/>
              <a:t>ír</a:t>
            </a:r>
            <a:endParaRPr lang="es-ES_tradnl" sz="3200" dirty="0" smtClean="0"/>
          </a:p>
          <a:p>
            <a:pPr algn="ctr"/>
            <a:endParaRPr lang="es-ES_tradnl" sz="3200" dirty="0"/>
          </a:p>
          <a:p>
            <a:pPr algn="ctr"/>
            <a:r>
              <a:rPr lang="es-ES_tradnl" sz="3200" dirty="0" smtClean="0"/>
              <a:t>Leer</a:t>
            </a:r>
          </a:p>
          <a:p>
            <a:pPr algn="ctr"/>
            <a:endParaRPr lang="es-ES_tradnl" sz="3200" dirty="0"/>
          </a:p>
          <a:p>
            <a:pPr algn="ctr"/>
            <a:r>
              <a:rPr lang="es-ES_tradnl" sz="3200" dirty="0" smtClean="0"/>
              <a:t>Creer</a:t>
            </a:r>
          </a:p>
          <a:p>
            <a:pPr algn="ctr"/>
            <a:endParaRPr lang="es-ES_tradnl" sz="3200" dirty="0"/>
          </a:p>
          <a:p>
            <a:pPr algn="ctr"/>
            <a:r>
              <a:rPr lang="es-ES_tradnl" sz="3200" dirty="0" smtClean="0"/>
              <a:t>Destruir</a:t>
            </a:r>
          </a:p>
          <a:p>
            <a:pPr algn="ctr"/>
            <a:endParaRPr lang="es-ES_tradnl" sz="3200" dirty="0"/>
          </a:p>
          <a:p>
            <a:pPr algn="ctr"/>
            <a:r>
              <a:rPr lang="es-ES_tradnl" sz="3200" dirty="0" smtClean="0"/>
              <a:t>Caer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52401"/>
            <a:ext cx="76962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O</a:t>
            </a:r>
            <a:r>
              <a:rPr lang="es-ES_tradnl" sz="3600" dirty="0" err="1" smtClean="0"/>
              <a:t>ír</a:t>
            </a:r>
            <a:r>
              <a:rPr lang="es-ES_tradnl" sz="3600" dirty="0" smtClean="0"/>
              <a:t> - o</a:t>
            </a:r>
            <a:r>
              <a:rPr lang="es-ES_tradnl" sz="3600" u="sng" dirty="0" smtClean="0"/>
              <a:t>y</a:t>
            </a:r>
            <a:r>
              <a:rPr lang="es-ES_tradnl" sz="3600" dirty="0" smtClean="0"/>
              <a:t>endo</a:t>
            </a:r>
          </a:p>
          <a:p>
            <a:endParaRPr lang="es-ES_tradnl" sz="3600" dirty="0" smtClean="0"/>
          </a:p>
          <a:p>
            <a:r>
              <a:rPr lang="es-ES_tradnl" sz="3600" dirty="0" smtClean="0"/>
              <a:t>Leer - le</a:t>
            </a:r>
            <a:r>
              <a:rPr lang="es-ES_tradnl" sz="3600" u="sng" dirty="0" smtClean="0"/>
              <a:t>y</a:t>
            </a:r>
            <a:r>
              <a:rPr lang="es-ES_tradnl" sz="3600" dirty="0" smtClean="0"/>
              <a:t>endo</a:t>
            </a:r>
          </a:p>
          <a:p>
            <a:endParaRPr lang="es-ES_tradnl" sz="3600" dirty="0" smtClean="0"/>
          </a:p>
          <a:p>
            <a:r>
              <a:rPr lang="es-ES_tradnl" sz="3600" dirty="0" smtClean="0"/>
              <a:t>Creer – cre</a:t>
            </a:r>
            <a:r>
              <a:rPr lang="es-ES_tradnl" sz="3600" u="sng" dirty="0" smtClean="0"/>
              <a:t>y</a:t>
            </a:r>
            <a:r>
              <a:rPr lang="es-ES_tradnl" sz="3600" dirty="0" smtClean="0"/>
              <a:t>endo</a:t>
            </a:r>
            <a:endParaRPr lang="es-ES_tradnl" sz="3600" dirty="0" smtClean="0"/>
          </a:p>
          <a:p>
            <a:endParaRPr lang="es-ES_tradnl" sz="3600" dirty="0" smtClean="0"/>
          </a:p>
          <a:p>
            <a:r>
              <a:rPr lang="es-ES_tradnl" sz="3600" dirty="0" smtClean="0"/>
              <a:t>Destruir - destru</a:t>
            </a:r>
            <a:r>
              <a:rPr lang="es-ES_tradnl" sz="3600" u="sng" dirty="0" smtClean="0"/>
              <a:t>y</a:t>
            </a:r>
            <a:r>
              <a:rPr lang="es-ES_tradnl" sz="3600" dirty="0" smtClean="0"/>
              <a:t>endo</a:t>
            </a:r>
          </a:p>
          <a:p>
            <a:endParaRPr lang="es-ES_tradnl" sz="3600" dirty="0" smtClean="0"/>
          </a:p>
          <a:p>
            <a:r>
              <a:rPr lang="es-ES_tradnl" sz="3600" dirty="0" smtClean="0"/>
              <a:t>Caer – ca</a:t>
            </a:r>
            <a:r>
              <a:rPr lang="es-ES_tradnl" sz="3600" u="sng" dirty="0" smtClean="0"/>
              <a:t>y</a:t>
            </a:r>
            <a:r>
              <a:rPr lang="es-ES_tradnl" sz="3600" dirty="0" smtClean="0"/>
              <a:t>endo</a:t>
            </a:r>
          </a:p>
          <a:p>
            <a:endParaRPr lang="es-ES_tradnl" sz="3600" dirty="0" smtClean="0"/>
          </a:p>
          <a:p>
            <a:r>
              <a:rPr lang="es-ES_tradnl" sz="2800" dirty="0" err="1" smtClean="0"/>
              <a:t>If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these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followed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REGULAR </a:t>
            </a:r>
            <a:r>
              <a:rPr lang="es-ES_tradnl" sz="2800" dirty="0" err="1" smtClean="0"/>
              <a:t>pattern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for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forming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participles</a:t>
            </a:r>
            <a:r>
              <a:rPr lang="es-ES_tradnl" sz="2800" dirty="0" smtClean="0"/>
              <a:t>, </a:t>
            </a:r>
            <a:r>
              <a:rPr lang="es-ES_tradnl" sz="2800" dirty="0" err="1" smtClean="0"/>
              <a:t>we´d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have</a:t>
            </a:r>
            <a:r>
              <a:rPr lang="es-ES_tradnl" sz="2800" dirty="0" smtClean="0"/>
              <a:t> 3 </a:t>
            </a:r>
            <a:r>
              <a:rPr lang="es-ES_tradnl" sz="2800" dirty="0" err="1" smtClean="0"/>
              <a:t>vowels</a:t>
            </a:r>
            <a:r>
              <a:rPr lang="es-ES_tradnl" sz="2800" dirty="0" smtClean="0"/>
              <a:t> in a </a:t>
            </a:r>
            <a:r>
              <a:rPr lang="es-ES_tradnl" sz="2800" dirty="0" err="1" smtClean="0"/>
              <a:t>row</a:t>
            </a:r>
            <a:r>
              <a:rPr lang="es-ES_tradnl" sz="2800" dirty="0" smtClean="0"/>
              <a:t> !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7620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000" dirty="0" smtClean="0"/>
              <a:t>Repaso del pretérito:</a:t>
            </a:r>
          </a:p>
          <a:p>
            <a:endParaRPr lang="es-ES_tradnl" sz="4000" dirty="0" smtClean="0"/>
          </a:p>
          <a:p>
            <a:r>
              <a:rPr lang="es-ES_tradnl" sz="4000" dirty="0" smtClean="0"/>
              <a:t>	</a:t>
            </a:r>
            <a:r>
              <a:rPr lang="es-ES_tradnl" sz="4000" u="sng" dirty="0" smtClean="0"/>
              <a:t>AR:</a:t>
            </a:r>
            <a:r>
              <a:rPr lang="es-ES_tradnl" sz="4000" dirty="0" smtClean="0"/>
              <a:t>			</a:t>
            </a:r>
            <a:r>
              <a:rPr lang="es-ES_tradnl" sz="4000" u="sng" dirty="0" smtClean="0"/>
              <a:t>ER/IR:</a:t>
            </a:r>
          </a:p>
          <a:p>
            <a:r>
              <a:rPr lang="es-ES_tradnl" sz="4000" dirty="0" smtClean="0"/>
              <a:t>	é			í</a:t>
            </a:r>
          </a:p>
          <a:p>
            <a:r>
              <a:rPr lang="es-ES_tradnl" sz="4000" dirty="0"/>
              <a:t>	</a:t>
            </a:r>
            <a:r>
              <a:rPr lang="es-ES_tradnl" sz="4000" dirty="0" err="1" smtClean="0"/>
              <a:t>aste</a:t>
            </a:r>
            <a:r>
              <a:rPr lang="es-ES_tradnl" sz="4000" dirty="0" smtClean="0"/>
              <a:t>			</a:t>
            </a:r>
            <a:r>
              <a:rPr lang="es-ES_tradnl" sz="4000" dirty="0" err="1" smtClean="0"/>
              <a:t>íste</a:t>
            </a:r>
            <a:endParaRPr lang="es-ES_tradnl" sz="4000" dirty="0" smtClean="0"/>
          </a:p>
          <a:p>
            <a:r>
              <a:rPr lang="es-ES_tradnl" sz="4000" dirty="0" smtClean="0"/>
              <a:t>	ó			</a:t>
            </a:r>
            <a:r>
              <a:rPr lang="es-ES_tradnl" sz="4000" dirty="0" err="1" smtClean="0"/>
              <a:t>ió</a:t>
            </a:r>
            <a:endParaRPr lang="es-ES_tradnl" sz="4000" dirty="0" smtClean="0"/>
          </a:p>
          <a:p>
            <a:r>
              <a:rPr lang="es-ES_tradnl" sz="4000" dirty="0" smtClean="0"/>
              <a:t>	amos		</a:t>
            </a:r>
            <a:r>
              <a:rPr lang="es-ES_tradnl" sz="4000" dirty="0" err="1" smtClean="0"/>
              <a:t>imos</a:t>
            </a:r>
            <a:endParaRPr lang="es-ES_tradnl" sz="4000" dirty="0" smtClean="0"/>
          </a:p>
          <a:p>
            <a:r>
              <a:rPr lang="es-ES_tradnl" sz="4000" dirty="0" smtClean="0"/>
              <a:t>	</a:t>
            </a:r>
            <a:r>
              <a:rPr lang="es-ES_tradnl" sz="4000" dirty="0" err="1" smtClean="0"/>
              <a:t>astéis</a:t>
            </a:r>
            <a:r>
              <a:rPr lang="es-ES_tradnl" sz="4000" dirty="0" smtClean="0"/>
              <a:t>		</a:t>
            </a:r>
            <a:r>
              <a:rPr lang="es-ES_tradnl" sz="4000" dirty="0" err="1" smtClean="0"/>
              <a:t>istéis</a:t>
            </a:r>
            <a:endParaRPr lang="es-ES_tradnl" sz="4000" dirty="0" smtClean="0"/>
          </a:p>
          <a:p>
            <a:r>
              <a:rPr lang="es-ES_tradnl" sz="4000" dirty="0" smtClean="0"/>
              <a:t>	aron		</a:t>
            </a:r>
            <a:r>
              <a:rPr lang="es-ES_tradnl" sz="4000" dirty="0" err="1" smtClean="0"/>
              <a:t>ieron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9140772" cy="68326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2800" dirty="0" err="1" smtClean="0"/>
              <a:t>We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have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studied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many</a:t>
            </a:r>
            <a:r>
              <a:rPr lang="es-ES_tradnl" sz="2800" dirty="0" smtClean="0"/>
              <a:t> TOTALLY irregular </a:t>
            </a:r>
            <a:r>
              <a:rPr lang="es-ES_tradnl" sz="2800" dirty="0" err="1" smtClean="0"/>
              <a:t>preterite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verbs</a:t>
            </a:r>
            <a:r>
              <a:rPr lang="es-ES_tradnl" sz="2800" dirty="0" smtClean="0"/>
              <a:t>.  </a:t>
            </a:r>
            <a:endParaRPr lang="es-ES_tradnl" sz="2800" dirty="0"/>
          </a:p>
          <a:p>
            <a:pPr algn="ctr"/>
            <a:r>
              <a:rPr lang="es-ES_tradnl" sz="2800" dirty="0" err="1" smtClean="0"/>
              <a:t>There</a:t>
            </a:r>
            <a:r>
              <a:rPr lang="es-ES_tradnl" sz="2800" dirty="0" smtClean="0"/>
              <a:t> are </a:t>
            </a:r>
            <a:r>
              <a:rPr lang="es-ES_tradnl" sz="2800" dirty="0" err="1" smtClean="0"/>
              <a:t>also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groups</a:t>
            </a:r>
            <a:r>
              <a:rPr lang="es-ES_tradnl" sz="2800" dirty="0" smtClean="0"/>
              <a:t> of </a:t>
            </a:r>
            <a:r>
              <a:rPr lang="es-ES_tradnl" sz="2800" dirty="0" err="1" smtClean="0"/>
              <a:t>verbs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that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have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changes</a:t>
            </a:r>
            <a:r>
              <a:rPr lang="es-ES_tradnl" sz="2800" dirty="0" smtClean="0"/>
              <a:t> ONLY in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</a:t>
            </a:r>
          </a:p>
          <a:p>
            <a:pPr algn="ctr"/>
            <a:r>
              <a:rPr lang="es-ES_tradnl" sz="2800" i="1" dirty="0" smtClean="0"/>
              <a:t>él, ella, Ud. </a:t>
            </a:r>
            <a:r>
              <a:rPr lang="es-ES_tradnl" sz="2800" dirty="0" smtClean="0"/>
              <a:t>and </a:t>
            </a:r>
            <a:r>
              <a:rPr lang="es-ES_tradnl" sz="2800" i="1" dirty="0" smtClean="0"/>
              <a:t>ellos, ellas, Uds.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forms</a:t>
            </a:r>
            <a:r>
              <a:rPr lang="es-ES_tradnl" sz="2800" dirty="0" smtClean="0"/>
              <a:t>.</a:t>
            </a:r>
          </a:p>
          <a:p>
            <a:endParaRPr lang="es-ES_tradnl" sz="2800" dirty="0" smtClean="0"/>
          </a:p>
          <a:p>
            <a:r>
              <a:rPr lang="es-ES_tradnl" sz="2800" dirty="0" err="1" smtClean="0"/>
              <a:t>Let´s</a:t>
            </a:r>
            <a:r>
              <a:rPr lang="es-ES_tradnl" sz="2800" dirty="0" smtClean="0"/>
              <a:t> look at </a:t>
            </a:r>
            <a:r>
              <a:rPr lang="es-ES_tradnl" sz="2800" dirty="0" err="1" smtClean="0"/>
              <a:t>these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verbs</a:t>
            </a:r>
            <a:r>
              <a:rPr lang="es-ES_tradnl" sz="2800" dirty="0" smtClean="0"/>
              <a:t>:</a:t>
            </a:r>
            <a:r>
              <a:rPr lang="en-US" sz="2800" dirty="0"/>
              <a:t> </a:t>
            </a:r>
            <a:r>
              <a:rPr lang="en-US" sz="2800" dirty="0" smtClean="0"/>
              <a:t>    o</a:t>
            </a:r>
            <a:r>
              <a:rPr lang="es-ES_tradnl" sz="2800" dirty="0" err="1" smtClean="0"/>
              <a:t>ír</a:t>
            </a:r>
            <a:r>
              <a:rPr lang="es-ES_tradnl" sz="2800" dirty="0" smtClean="0"/>
              <a:t>, </a:t>
            </a:r>
            <a:r>
              <a:rPr lang="es-ES_tradnl" sz="2800" dirty="0"/>
              <a:t>l</a:t>
            </a:r>
            <a:r>
              <a:rPr lang="es-ES_tradnl" sz="2800" dirty="0" smtClean="0"/>
              <a:t>eer, creer, </a:t>
            </a:r>
            <a:r>
              <a:rPr lang="es-ES_tradnl" sz="2800" dirty="0" smtClean="0"/>
              <a:t>d</a:t>
            </a:r>
            <a:r>
              <a:rPr lang="es-ES_tradnl" sz="2800" dirty="0" smtClean="0"/>
              <a:t>estruir ,caer</a:t>
            </a:r>
          </a:p>
          <a:p>
            <a:endParaRPr lang="es-ES_tradnl" sz="2800" dirty="0"/>
          </a:p>
          <a:p>
            <a:r>
              <a:rPr lang="es-ES_tradnl" sz="2800" dirty="0" err="1" smtClean="0"/>
              <a:t>The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irregularity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that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they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had</a:t>
            </a:r>
            <a:r>
              <a:rPr lang="es-ES_tradnl" sz="2800" dirty="0" smtClean="0"/>
              <a:t> in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present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participle</a:t>
            </a:r>
            <a:r>
              <a:rPr lang="es-ES_tradnl" sz="2800" dirty="0" smtClean="0"/>
              <a:t> </a:t>
            </a:r>
          </a:p>
          <a:p>
            <a:r>
              <a:rPr lang="es-ES_tradnl" sz="2800" dirty="0" err="1" smtClean="0"/>
              <a:t>continues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into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preterite</a:t>
            </a:r>
            <a:r>
              <a:rPr lang="es-ES_tradnl" sz="2800" dirty="0" smtClean="0"/>
              <a:t>.   Try </a:t>
            </a:r>
            <a:r>
              <a:rPr lang="es-ES_tradnl" sz="2800" dirty="0" err="1" smtClean="0"/>
              <a:t>to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fill</a:t>
            </a:r>
            <a:r>
              <a:rPr lang="es-ES_tradnl" sz="2800" dirty="0" smtClean="0"/>
              <a:t> in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two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blanks</a:t>
            </a:r>
            <a:r>
              <a:rPr lang="es-ES_tradnl" sz="2800" dirty="0"/>
              <a:t>.</a:t>
            </a:r>
          </a:p>
          <a:p>
            <a:pPr algn="ctr"/>
            <a:r>
              <a:rPr lang="es-ES_tradnl" sz="2800" dirty="0" smtClean="0"/>
              <a:t>Oír</a:t>
            </a:r>
          </a:p>
          <a:p>
            <a:pPr algn="ctr"/>
            <a:r>
              <a:rPr lang="es-ES_tradnl" sz="2800" dirty="0" smtClean="0"/>
              <a:t>Oí</a:t>
            </a:r>
          </a:p>
          <a:p>
            <a:pPr algn="ctr"/>
            <a:r>
              <a:rPr lang="es-ES_tradnl" sz="2800" dirty="0" smtClean="0"/>
              <a:t>Oíste</a:t>
            </a:r>
          </a:p>
          <a:p>
            <a:pPr algn="ctr"/>
            <a:r>
              <a:rPr lang="es-ES_tradnl" sz="2800" dirty="0" smtClean="0"/>
              <a:t>_____</a:t>
            </a:r>
          </a:p>
          <a:p>
            <a:pPr algn="ctr"/>
            <a:r>
              <a:rPr lang="es-ES_tradnl" sz="2800" dirty="0" smtClean="0"/>
              <a:t>Oímos</a:t>
            </a:r>
          </a:p>
          <a:p>
            <a:pPr algn="ctr"/>
            <a:r>
              <a:rPr lang="es-ES_tradnl" sz="2800" dirty="0" smtClean="0"/>
              <a:t>Oísteis</a:t>
            </a:r>
          </a:p>
          <a:p>
            <a:pPr algn="ctr"/>
            <a:r>
              <a:rPr lang="es-ES_tradnl" sz="2800" dirty="0" smtClean="0"/>
              <a:t>_____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304800"/>
            <a:ext cx="4572000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4400" dirty="0" smtClean="0"/>
              <a:t>Oír</a:t>
            </a:r>
          </a:p>
          <a:p>
            <a:pPr algn="ctr"/>
            <a:r>
              <a:rPr lang="es-ES_tradnl" sz="4400" dirty="0" smtClean="0"/>
              <a:t>Oí</a:t>
            </a:r>
          </a:p>
          <a:p>
            <a:pPr algn="ctr"/>
            <a:r>
              <a:rPr lang="es-ES_tradnl" sz="4400" dirty="0" smtClean="0"/>
              <a:t>Oíste</a:t>
            </a:r>
          </a:p>
          <a:p>
            <a:pPr algn="ctr"/>
            <a:r>
              <a:rPr lang="es-ES_tradnl" sz="4400" dirty="0" smtClean="0">
                <a:solidFill>
                  <a:srgbClr val="FF0000"/>
                </a:solidFill>
              </a:rPr>
              <a:t>O</a:t>
            </a:r>
            <a:r>
              <a:rPr lang="es-ES_tradnl" sz="4400" u="sng" dirty="0" smtClean="0">
                <a:solidFill>
                  <a:srgbClr val="FF0000"/>
                </a:solidFill>
              </a:rPr>
              <a:t>y</a:t>
            </a:r>
            <a:r>
              <a:rPr lang="es-ES_tradnl" sz="4400" dirty="0" smtClean="0">
                <a:solidFill>
                  <a:srgbClr val="FF0000"/>
                </a:solidFill>
              </a:rPr>
              <a:t>ó</a:t>
            </a:r>
          </a:p>
          <a:p>
            <a:pPr algn="ctr"/>
            <a:r>
              <a:rPr lang="es-ES_tradnl" sz="4400" dirty="0" smtClean="0"/>
              <a:t>Oímos</a:t>
            </a:r>
          </a:p>
          <a:p>
            <a:pPr algn="ctr"/>
            <a:r>
              <a:rPr lang="es-ES_tradnl" sz="4400" dirty="0" smtClean="0"/>
              <a:t>Oísteis</a:t>
            </a:r>
          </a:p>
          <a:p>
            <a:pPr algn="ctr"/>
            <a:r>
              <a:rPr lang="es-ES_tradnl" sz="4400" dirty="0" smtClean="0">
                <a:solidFill>
                  <a:srgbClr val="FF0000"/>
                </a:solidFill>
              </a:rPr>
              <a:t>O</a:t>
            </a:r>
            <a:r>
              <a:rPr lang="es-ES_tradnl" sz="4400" u="sng" dirty="0" smtClean="0">
                <a:solidFill>
                  <a:srgbClr val="FF0000"/>
                </a:solidFill>
              </a:rPr>
              <a:t>y</a:t>
            </a:r>
            <a:r>
              <a:rPr lang="es-ES_tradnl" sz="4400" dirty="0" smtClean="0">
                <a:solidFill>
                  <a:srgbClr val="FF0000"/>
                </a:solidFill>
              </a:rPr>
              <a:t>eron</a:t>
            </a:r>
          </a:p>
          <a:p>
            <a:pPr algn="ctr"/>
            <a:endParaRPr lang="es-ES_tradnl" sz="2800" dirty="0" smtClean="0">
              <a:solidFill>
                <a:srgbClr val="FF0000"/>
              </a:solidFill>
            </a:endParaRPr>
          </a:p>
          <a:p>
            <a:pPr algn="ctr"/>
            <a:r>
              <a:rPr lang="es-ES_tradnl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Now</a:t>
            </a:r>
            <a:r>
              <a:rPr lang="es-ES_tradnl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try </a:t>
            </a:r>
            <a:r>
              <a:rPr lang="es-ES_tradnl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these</a:t>
            </a:r>
            <a:r>
              <a:rPr lang="es-ES_tradnl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</a:p>
          <a:p>
            <a:pPr algn="ctr"/>
            <a:r>
              <a:rPr lang="es-ES_tradnl" sz="2800" dirty="0" smtClean="0"/>
              <a:t>Leer	creer	    destruir	caer</a:t>
            </a:r>
            <a:endParaRPr lang="en-US" sz="2800" dirty="0" smtClean="0"/>
          </a:p>
          <a:p>
            <a:pPr algn="ctr"/>
            <a:endParaRPr lang="es-ES_tradnl" sz="4400" dirty="0" smtClean="0">
              <a:solidFill>
                <a:srgbClr val="FF0000"/>
              </a:solidFill>
            </a:endParaRPr>
          </a:p>
          <a:p>
            <a:pPr algn="ctr"/>
            <a:endParaRPr lang="es-ES_tradnl" sz="4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89916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4000" dirty="0" smtClean="0">
                <a:solidFill>
                  <a:srgbClr val="FF0000"/>
                </a:solidFill>
              </a:rPr>
              <a:t>Leer		creer	  destruir		caer</a:t>
            </a:r>
          </a:p>
          <a:p>
            <a:pPr>
              <a:lnSpc>
                <a:spcPct val="150000"/>
              </a:lnSpc>
            </a:pPr>
            <a:r>
              <a:rPr lang="es-ES_tradnl" sz="3600" dirty="0" smtClean="0"/>
              <a:t>leí		creí		    destruí			caí</a:t>
            </a:r>
          </a:p>
          <a:p>
            <a:pPr>
              <a:lnSpc>
                <a:spcPct val="150000"/>
              </a:lnSpc>
            </a:pPr>
            <a:r>
              <a:rPr lang="es-ES_tradnl" sz="3600" dirty="0" smtClean="0"/>
              <a:t>leíste	creíste	    destruiste		caíste</a:t>
            </a:r>
          </a:p>
          <a:p>
            <a:pPr>
              <a:lnSpc>
                <a:spcPct val="150000"/>
              </a:lnSpc>
            </a:pPr>
            <a:r>
              <a:rPr lang="es-ES_tradnl" sz="3600" dirty="0" smtClean="0"/>
              <a:t>le</a:t>
            </a:r>
            <a:r>
              <a:rPr lang="es-ES_tradnl" sz="3600" u="sng" dirty="0" smtClean="0"/>
              <a:t>y</a:t>
            </a:r>
            <a:r>
              <a:rPr lang="es-ES_tradnl" sz="3600" dirty="0" smtClean="0"/>
              <a:t>ó		cre</a:t>
            </a:r>
            <a:r>
              <a:rPr lang="es-ES_tradnl" sz="3600" u="sng" dirty="0" smtClean="0"/>
              <a:t>y</a:t>
            </a:r>
            <a:r>
              <a:rPr lang="es-ES_tradnl" sz="3600" dirty="0" smtClean="0"/>
              <a:t>ó	    destru</a:t>
            </a:r>
            <a:r>
              <a:rPr lang="es-ES_tradnl" sz="3600" u="sng" dirty="0" smtClean="0"/>
              <a:t>y</a:t>
            </a:r>
            <a:r>
              <a:rPr lang="es-ES_tradnl" sz="3600" dirty="0" smtClean="0"/>
              <a:t>ó		ca</a:t>
            </a:r>
            <a:r>
              <a:rPr lang="es-ES_tradnl" sz="3600" u="sng" dirty="0" smtClean="0"/>
              <a:t>y</a:t>
            </a:r>
            <a:r>
              <a:rPr lang="es-ES_tradnl" sz="3600" dirty="0" smtClean="0"/>
              <a:t>ó</a:t>
            </a:r>
          </a:p>
          <a:p>
            <a:pPr>
              <a:lnSpc>
                <a:spcPct val="150000"/>
              </a:lnSpc>
            </a:pPr>
            <a:r>
              <a:rPr lang="es-ES_tradnl" sz="3600" dirty="0" smtClean="0"/>
              <a:t>leímos	creímos	    destruimos		caímos</a:t>
            </a:r>
            <a:endParaRPr lang="en-US" sz="3600" dirty="0"/>
          </a:p>
          <a:p>
            <a:pPr>
              <a:lnSpc>
                <a:spcPct val="150000"/>
              </a:lnSpc>
            </a:pPr>
            <a:r>
              <a:rPr lang="es-ES_tradnl" sz="3600" dirty="0" smtClean="0"/>
              <a:t>leísteis	creísteis	    destruisteis		caísteis</a:t>
            </a:r>
          </a:p>
          <a:p>
            <a:pPr>
              <a:lnSpc>
                <a:spcPct val="150000"/>
              </a:lnSpc>
            </a:pPr>
            <a:r>
              <a:rPr lang="es-ES_tradnl" sz="3600" dirty="0" smtClean="0"/>
              <a:t>le</a:t>
            </a:r>
            <a:r>
              <a:rPr lang="es-ES_tradnl" sz="3600" u="sng" dirty="0" smtClean="0"/>
              <a:t>y</a:t>
            </a:r>
            <a:r>
              <a:rPr lang="es-ES_tradnl" sz="3600" dirty="0" smtClean="0"/>
              <a:t>eron	cre</a:t>
            </a:r>
            <a:r>
              <a:rPr lang="es-ES_tradnl" sz="3600" u="sng" dirty="0" smtClean="0"/>
              <a:t>y</a:t>
            </a:r>
            <a:r>
              <a:rPr lang="es-ES_tradnl" sz="3600" dirty="0" smtClean="0"/>
              <a:t>eron	    destru</a:t>
            </a:r>
            <a:r>
              <a:rPr lang="es-ES_tradnl" sz="3600" u="sng" dirty="0" smtClean="0"/>
              <a:t>y</a:t>
            </a:r>
            <a:r>
              <a:rPr lang="es-ES_tradnl" sz="3600" dirty="0" smtClean="0"/>
              <a:t>eron		ca</a:t>
            </a:r>
            <a:r>
              <a:rPr lang="es-ES_tradnl" sz="3600" u="sng" dirty="0" smtClean="0"/>
              <a:t>y</a:t>
            </a:r>
            <a:r>
              <a:rPr lang="es-ES_tradnl" sz="3600" dirty="0" smtClean="0"/>
              <a:t>eron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*</a:t>
            </a:r>
            <a:r>
              <a:rPr lang="es-ES_tradnl" sz="2400" dirty="0" smtClean="0">
                <a:solidFill>
                  <a:srgbClr val="FF0000"/>
                </a:solidFill>
              </a:rPr>
              <a:t>destruir </a:t>
            </a:r>
            <a:r>
              <a:rPr lang="es-ES_tradnl" sz="2400" dirty="0" err="1" smtClean="0"/>
              <a:t>does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not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have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the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accents</a:t>
            </a:r>
            <a:r>
              <a:rPr lang="es-ES_tradnl" sz="2400" dirty="0" smtClean="0"/>
              <a:t> in </a:t>
            </a:r>
            <a:r>
              <a:rPr lang="es-ES_tradnl" sz="2400" dirty="0" err="1" smtClean="0"/>
              <a:t>the</a:t>
            </a:r>
            <a:r>
              <a:rPr lang="es-ES_tradnl" sz="2400" dirty="0" smtClean="0"/>
              <a:t> </a:t>
            </a:r>
            <a:r>
              <a:rPr lang="es-ES_tradnl" sz="2400" i="1" dirty="0" smtClean="0"/>
              <a:t>tú, nosotros, vosotros </a:t>
            </a:r>
            <a:r>
              <a:rPr lang="es-ES_tradnl" sz="2400" dirty="0" err="1" smtClean="0"/>
              <a:t>forms</a:t>
            </a:r>
            <a:r>
              <a:rPr lang="es-ES_tradnl" sz="2400" dirty="0" smtClean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524000" y="0"/>
            <a:ext cx="762000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57700" algn="l"/>
                <a:tab pos="5715000" algn="l"/>
                <a:tab pos="7772400" algn="l"/>
                <a:tab pos="8001000" algn="l"/>
                <a:tab pos="8343900" algn="l"/>
                <a:tab pos="9144000" algn="l"/>
              </a:tabLst>
            </a:pPr>
            <a:endParaRPr kumimoji="0" lang="es-ES_tradnl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57700" algn="l"/>
                <a:tab pos="5715000" algn="l"/>
                <a:tab pos="7772400" algn="l"/>
                <a:tab pos="8001000" algn="l"/>
                <a:tab pos="8343900" algn="l"/>
                <a:tab pos="9144000" algn="l"/>
              </a:tabLst>
            </a:pPr>
            <a:r>
              <a:rPr kumimoji="0" lang="es-ES_tradnl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¿Qué creyó el reportero de ….?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57700" algn="l"/>
                <a:tab pos="5715000" algn="l"/>
                <a:tab pos="7772400" algn="l"/>
                <a:tab pos="8001000" algn="l"/>
                <a:tab pos="8343900" algn="l"/>
                <a:tab pos="9144000" algn="l"/>
              </a:tabLst>
            </a:pPr>
            <a:r>
              <a:rPr kumimoji="0" lang="es-ES_tradnl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57700" algn="l"/>
                <a:tab pos="5715000" algn="l"/>
                <a:tab pos="7772400" algn="l"/>
                <a:tab pos="8001000" algn="l"/>
                <a:tab pos="8343900" algn="l"/>
                <a:tab pos="91440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89" name="Picture 13" descr="http://www.fractaluniverse.org/images/hurrica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0"/>
            <a:ext cx="3805237" cy="4705350"/>
          </a:xfrm>
          <a:prstGeom prst="rect">
            <a:avLst/>
          </a:prstGeom>
          <a:noFill/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33400" y="457200"/>
            <a:ext cx="8329075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0" algn="l"/>
                <a:tab pos="7772400" algn="l"/>
                <a:tab pos="8001000" algn="l"/>
                <a:tab pos="8343900" algn="l"/>
                <a:tab pos="9144000" algn="l"/>
              </a:tabLst>
            </a:pPr>
            <a:r>
              <a:rPr kumimoji="0" lang="es-ES_tradnl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0" algn="l"/>
                <a:tab pos="7772400" algn="l"/>
                <a:tab pos="8001000" algn="l"/>
                <a:tab pos="8343900" algn="l"/>
                <a:tab pos="9144000" algn="l"/>
              </a:tabLst>
            </a:pPr>
            <a:r>
              <a:rPr kumimoji="0" lang="es-ES_tradnl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0" algn="l"/>
                <a:tab pos="7772400" algn="l"/>
                <a:tab pos="8001000" algn="l"/>
                <a:tab pos="8343900" algn="l"/>
                <a:tab pos="9144000" algn="l"/>
              </a:tabLst>
            </a:pPr>
            <a:endParaRPr lang="es-ES_tradnl" sz="26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0" algn="l"/>
                <a:tab pos="7772400" algn="l"/>
                <a:tab pos="8001000" algn="l"/>
                <a:tab pos="8343900" algn="l"/>
                <a:tab pos="9144000" algn="l"/>
              </a:tabLst>
            </a:pPr>
            <a:r>
              <a:rPr kumimoji="0" lang="es-ES_tradnl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It destroyed a city.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0" algn="l"/>
                <a:tab pos="7772400" algn="l"/>
                <a:tab pos="8001000" algn="l"/>
                <a:tab pos="8343900" algn="l"/>
                <a:tab pos="9144000" algn="l"/>
              </a:tabLst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0" algn="l"/>
                <a:tab pos="7772400" algn="l"/>
                <a:tab pos="8001000" algn="l"/>
                <a:tab pos="8343900" algn="l"/>
                <a:tab pos="9144000" algn="l"/>
              </a:tabLst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Many people escaped in a hurry.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0" algn="l"/>
                <a:tab pos="7772400" algn="l"/>
                <a:tab pos="8001000" algn="l"/>
                <a:tab pos="8343900" algn="l"/>
                <a:tab pos="9144000" algn="l"/>
              </a:tabLst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0" algn="l"/>
                <a:tab pos="7772400" algn="l"/>
                <a:tab pos="8001000" algn="l"/>
                <a:tab pos="8343900" algn="l"/>
                <a:tab pos="9144000" algn="l"/>
              </a:tabLst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The wind was strong.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0" algn="l"/>
                <a:tab pos="7772400" algn="l"/>
                <a:tab pos="8001000" algn="l"/>
                <a:tab pos="8343900" algn="l"/>
                <a:tab pos="91440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0"/>
            <a:ext cx="80772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0" algn="l"/>
                <a:tab pos="7772400" algn="l"/>
                <a:tab pos="8001000" algn="l"/>
                <a:tab pos="8343900" algn="l"/>
                <a:tab pos="9144000" algn="l"/>
              </a:tabLst>
            </a:pPr>
            <a:endParaRPr kumimoji="0" lang="es-ES_tradnl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0" algn="l"/>
                <a:tab pos="7772400" algn="l"/>
                <a:tab pos="8001000" algn="l"/>
                <a:tab pos="8343900" algn="l"/>
                <a:tab pos="9144000" algn="l"/>
              </a:tabLst>
            </a:pPr>
            <a:r>
              <a:rPr kumimoji="0" lang="es-ES_tradnl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¿Qué leyó tu padre del ….?</a:t>
            </a:r>
            <a:r>
              <a:rPr kumimoji="0" lang="es-ES_tradnl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0" algn="l"/>
                <a:tab pos="7772400" algn="l"/>
                <a:tab pos="8001000" algn="l"/>
                <a:tab pos="8343900" algn="l"/>
                <a:tab pos="91440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1" name="Picture 4" descr="http://www.tucsonaz.gov/fire/FireCarport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4257675" cy="4933950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419600" y="1371600"/>
            <a:ext cx="47244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57700" algn="l"/>
                <a:tab pos="5715000" algn="l"/>
                <a:tab pos="7772400" algn="l"/>
                <a:tab pos="8001000" algn="l"/>
                <a:tab pos="8343900" algn="l"/>
                <a:tab pos="9144000" algn="l"/>
              </a:tabLst>
            </a:pPr>
            <a:r>
              <a:rPr kumimoji="0" lang="es-ES_tradnl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firemen put out the fire.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57700" algn="l"/>
                <a:tab pos="5715000" algn="l"/>
                <a:tab pos="7772400" algn="l"/>
                <a:tab pos="8001000" algn="l"/>
                <a:tab pos="8343900" algn="l"/>
                <a:tab pos="9144000" algn="l"/>
              </a:tabLst>
            </a:pPr>
            <a:endParaRPr lang="en-US" sz="2600" dirty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57700" algn="l"/>
                <a:tab pos="5715000" algn="l"/>
                <a:tab pos="7772400" algn="l"/>
                <a:tab pos="8001000" algn="l"/>
                <a:tab pos="8343900" algn="l"/>
                <a:tab pos="9144000" algn="l"/>
              </a:tabLst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57700" algn="l"/>
                <a:tab pos="5715000" algn="l"/>
                <a:tab pos="7772400" algn="l"/>
                <a:tab pos="8001000" algn="l"/>
                <a:tab pos="8343900" algn="l"/>
                <a:tab pos="9144000" algn="l"/>
              </a:tabLst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paramedics saved many people.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57700" algn="l"/>
                <a:tab pos="5715000" algn="l"/>
                <a:tab pos="7772400" algn="l"/>
                <a:tab pos="8001000" algn="l"/>
                <a:tab pos="8343900" algn="l"/>
                <a:tab pos="9144000" algn="l"/>
              </a:tabLst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There was a lot of smoke.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57700" algn="l"/>
                <a:tab pos="5715000" algn="l"/>
                <a:tab pos="7772400" algn="l"/>
                <a:tab pos="8001000" algn="l"/>
                <a:tab pos="8343900" algn="l"/>
                <a:tab pos="9144000" algn="l"/>
              </a:tabLst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s-ES_tradnl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Many</a:t>
            </a:r>
            <a:r>
              <a:rPr kumimoji="0" lang="es-ES_tradnl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people</a:t>
            </a:r>
            <a:r>
              <a:rPr kumimoji="0" lang="es-ES_tradnl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escaped</a:t>
            </a:r>
            <a:r>
              <a:rPr kumimoji="0" lang="es-ES_tradnl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57700" algn="l"/>
                <a:tab pos="5715000" algn="l"/>
                <a:tab pos="7772400" algn="l"/>
                <a:tab pos="8001000" algn="l"/>
                <a:tab pos="8343900" algn="l"/>
                <a:tab pos="91440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2205</TotalTime>
  <Words>217</Words>
  <Application>Microsoft Office PowerPoint</Application>
  <PresentationFormat>On-screen Show (4:3)</PresentationFormat>
  <Paragraphs>116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 R Bardash</dc:creator>
  <cp:lastModifiedBy>Karen R Bardash</cp:lastModifiedBy>
  <cp:revision>18</cp:revision>
  <dcterms:created xsi:type="dcterms:W3CDTF">2009-03-18T11:54:40Z</dcterms:created>
  <dcterms:modified xsi:type="dcterms:W3CDTF">2009-03-20T00:39:52Z</dcterms:modified>
</cp:coreProperties>
</file>